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75" r:id="rId2"/>
    <p:sldId id="305" r:id="rId3"/>
    <p:sldId id="273" r:id="rId4"/>
    <p:sldId id="384" r:id="rId5"/>
    <p:sldId id="298" r:id="rId6"/>
    <p:sldId id="417" r:id="rId7"/>
    <p:sldId id="420" r:id="rId8"/>
    <p:sldId id="406" r:id="rId9"/>
    <p:sldId id="418" r:id="rId10"/>
    <p:sldId id="411" r:id="rId11"/>
    <p:sldId id="410" r:id="rId12"/>
    <p:sldId id="303" r:id="rId13"/>
    <p:sldId id="408" r:id="rId14"/>
    <p:sldId id="413" r:id="rId15"/>
    <p:sldId id="414" r:id="rId16"/>
    <p:sldId id="416" r:id="rId17"/>
    <p:sldId id="4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0" autoAdjust="0"/>
    <p:restoredTop sz="60302" autoAdjust="0"/>
  </p:normalViewPr>
  <p:slideViewPr>
    <p:cSldViewPr snapToGrid="0" snapToObjects="1">
      <p:cViewPr varScale="1">
        <p:scale>
          <a:sx n="55" d="100"/>
          <a:sy n="55" d="100"/>
        </p:scale>
        <p:origin x="1596" y="48"/>
      </p:cViewPr>
      <p:guideLst/>
    </p:cSldViewPr>
  </p:slideViewPr>
  <p:outlineViewPr>
    <p:cViewPr>
      <p:scale>
        <a:sx n="33" d="100"/>
        <a:sy n="33" d="100"/>
      </p:scale>
      <p:origin x="0" y="-44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6226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F17359-000A-9044-B834-9FBD0018D5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8B882-BA21-D947-B59A-B375F7B018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73F5E-F60B-3D42-A6DD-6D5611C2F6EE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9AD5B-1A75-1A4A-8459-A96AB79E9D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C6818-84EB-2D43-AA44-FC64C4595B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8A1AC-D174-D44D-BB31-612041F1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70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ECC58-23CE-4218-87C6-10B5DE58776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FFE10-C2AE-4AEA-90EA-732E110E7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7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training will empower you to serve not only as a legal and procedural authority by guiding the organization to act within its Constitutional framework  while upholding the spirit of service that defines The American Legion.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FFE10-C2AE-4AEA-90EA-732E110E79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5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>
                <a:latin typeface="Sagona ExtraLight" panose="02020303050505020204" pitchFamily="18" charset="0"/>
              </a:rPr>
              <a:t>Liability shifts from one person on the board to everyone on the board as a collective body. </a:t>
            </a:r>
          </a:p>
          <a:p>
            <a:pPr lvl="1"/>
            <a:r>
              <a:rPr lang="en-US" dirty="0">
                <a:latin typeface="Sagona ExtraLight" panose="02020303050505020204" pitchFamily="18" charset="0"/>
              </a:rPr>
              <a:t>Board members who act outside of the</a:t>
            </a:r>
          </a:p>
          <a:p>
            <a:pPr lvl="1"/>
            <a:r>
              <a:rPr lang="en-US" dirty="0">
                <a:latin typeface="Sagona ExtraLight" panose="02020303050505020204" pitchFamily="18" charset="0"/>
              </a:rPr>
              <a:t>scope of their duties are NOT covered</a:t>
            </a:r>
          </a:p>
          <a:p>
            <a:pPr lvl="1"/>
            <a:r>
              <a:rPr lang="en-US" dirty="0">
                <a:latin typeface="Sagona ExtraLight" panose="02020303050505020204" pitchFamily="18" charset="0"/>
              </a:rPr>
              <a:t>under the corporate veil.</a:t>
            </a:r>
          </a:p>
          <a:p>
            <a:pPr lvl="1"/>
            <a:endParaRPr lang="en-US" dirty="0">
              <a:latin typeface="Sagona ExtraLight" panose="02020303050505020204" pitchFamily="18" charset="0"/>
            </a:endParaRPr>
          </a:p>
          <a:p>
            <a:pPr lvl="1"/>
            <a:r>
              <a:rPr lang="en-US" dirty="0">
                <a:latin typeface="Sagona ExtraLight" panose="02020303050505020204" pitchFamily="18" charset="0"/>
              </a:rPr>
              <a:t>Board members who act outside of the scope of their duties are NOT covered by the corporate </a:t>
            </a:r>
            <a:r>
              <a:rPr lang="en-US" dirty="0" err="1">
                <a:latin typeface="Sagona ExtraLight" panose="02020303050505020204" pitchFamily="18" charset="0"/>
              </a:rPr>
              <a:t>vieil</a:t>
            </a:r>
            <a:endParaRPr lang="en-US" dirty="0">
              <a:latin typeface="Sagona ExtraLight" panose="02020303050505020204" pitchFamily="18" charset="0"/>
            </a:endParaRPr>
          </a:p>
          <a:p>
            <a:pPr lvl="1"/>
            <a:endParaRPr lang="en-US" dirty="0">
              <a:latin typeface="Sagona ExtraLight" panose="02020303050505020204" pitchFamily="18" charset="0"/>
            </a:endParaRPr>
          </a:p>
          <a:p>
            <a:pPr lvl="1"/>
            <a:r>
              <a:rPr lang="en-US" dirty="0">
                <a:latin typeface="Sagona ExtraLight" panose="02020303050505020204" pitchFamily="18" charset="0"/>
              </a:rPr>
              <a:t>This is a good thing!!!</a:t>
            </a:r>
          </a:p>
          <a:p>
            <a:pPr lvl="1"/>
            <a:endParaRPr lang="en-US" dirty="0">
              <a:latin typeface="Sagona ExtraLight" panose="02020303050505020204" pitchFamily="18" charset="0"/>
            </a:endParaRPr>
          </a:p>
          <a:p>
            <a:pPr lvl="1"/>
            <a:r>
              <a:rPr lang="en-US" dirty="0">
                <a:latin typeface="Sagona ExtraLight" panose="02020303050505020204" pitchFamily="18" charset="0"/>
              </a:rPr>
              <a:t>If you as an officer or member know that you can be held personally financially liable, you are more likely to uphold your fiduciary responsibility and put the organization first</a:t>
            </a:r>
          </a:p>
          <a:p>
            <a:pPr lvl="1"/>
            <a:endParaRPr lang="en-US" dirty="0">
              <a:latin typeface="Sagona ExtraLight" panose="020203030505050202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FFE10-C2AE-4AEA-90EA-732E110E79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7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Sagona ExtraLight" panose="02020303050505020204" pitchFamily="18" charset="0"/>
              </a:rPr>
              <a:t>Care: </a:t>
            </a:r>
            <a:r>
              <a:rPr lang="en-US" sz="1200" dirty="0">
                <a:latin typeface="Sagona ExtraLight" panose="02020303050505020204" pitchFamily="18" charset="0"/>
              </a:rPr>
              <a:t>Board members must exercise reasonable care in overseeing the organization’s financial and operational activities. Although disengaged from the day to day affairs, they should understand the non-profit’s mission, programs, and structure, make informed decisions, and consult others, including outside experts when appropriate.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Sagona ExtraLight" panose="02020303050505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Sagona ExtraLight" panose="02020303050505020204" pitchFamily="18" charset="0"/>
              </a:rPr>
              <a:t>LOYALTY</a:t>
            </a:r>
            <a:r>
              <a:rPr lang="en-US" sz="1200" dirty="0">
                <a:latin typeface="Sagona ExtraLight" panose="02020303050505020204" pitchFamily="18" charset="0"/>
              </a:rPr>
              <a:t>. Board members MUST act solely in the organizations and its constituents’ best interests.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Sagona ExtraLight" panose="02020303050505020204" pitchFamily="18" charset="0"/>
              </a:rPr>
              <a:t>OBEDIENCE.</a:t>
            </a:r>
            <a:r>
              <a:rPr lang="en-US" sz="1200" dirty="0">
                <a:latin typeface="Sagona ExtraLight" panose="02020303050505020204" pitchFamily="18" charset="0"/>
              </a:rPr>
              <a:t> Board members must act in accordance with the organization’s mission, charter and bylaws, and any applicable state or federal laws.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FFE10-C2AE-4AEA-90EA-732E110E79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6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FFE10-C2AE-4AEA-90EA-732E110E79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45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Sagona ExtraLight" panose="02020303050505020204" pitchFamily="18" charset="0"/>
              </a:rPr>
              <a:t>A Judge Advocate advises on legality, process and risk. At the Post level a Judge Advocate supports a post through training and guidance, and coordinates with the District JA, and Department JA when the issues exceed District authority.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FFE10-C2AE-4AEA-90EA-732E110E79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68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Sagona ExtraLight" panose="02020303050505020204" pitchFamily="18" charset="0"/>
              </a:rPr>
              <a:t>Members and volunteers are the face of the Legion. The Judge Advocate’s role is to make sure policies protect everyone’s dignity and safety.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FFE10-C2AE-4AEA-90EA-732E110E79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4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latin typeface="Sagona ExtraLight" panose="02020303050505020204" pitchFamily="18" charset="0"/>
              </a:rPr>
              <a:t>Minutes are an official and LEGAL record of the meetings and the decisions made in 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FFE10-C2AE-4AEA-90EA-732E110E79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2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For Motions: You must state who made the motion and who seconded the motion, and the same for any amendments to the motion. Don’t forget the outcome of the vote!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FFE10-C2AE-4AEA-90EA-732E110E79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88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946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7A90A1-A930-7E45-A0C6-7B528BC17B68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28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15342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1328B3-338C-BB43-A9F5-AACCE2E54E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69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28264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4498670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1928264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27254B-5501-7248-A89F-42912B5A8BD2}"/>
              </a:ext>
            </a:extLst>
          </p:cNvPr>
          <p:cNvCxnSpPr>
            <a:cxnSpLocks/>
          </p:cNvCxnSpPr>
          <p:nvPr userDrawn="1"/>
        </p:nvCxnSpPr>
        <p:spPr>
          <a:xfrm>
            <a:off x="0" y="1405468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005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1" descr="Woman on tablet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87" y="0"/>
            <a:ext cx="11067514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4487" y="-1"/>
            <a:ext cx="11067514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4B436F-A511-A141-900B-BA20A19A1BCE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087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1" descr="Woman on tablet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57CAA2-2658-B441-A787-4B54C65D3BF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238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/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24000" y="3482977"/>
            <a:ext cx="10668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38806" y="339644"/>
            <a:ext cx="5014993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E583C8-CCA8-BB4A-B8AA-4ED85B62E67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66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0668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35662" y="339644"/>
            <a:ext cx="5014993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856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8C2B99-ED08-1F48-BE5D-40E40D09C7B7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87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8843" y="3482977"/>
            <a:ext cx="10961177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33817-49F3-B440-A271-466603AE1964}"/>
              </a:ext>
            </a:extLst>
          </p:cNvPr>
          <p:cNvCxnSpPr>
            <a:cxnSpLocks/>
          </p:cNvCxnSpPr>
          <p:nvPr userDrawn="1"/>
        </p:nvCxnSpPr>
        <p:spPr>
          <a:xfrm>
            <a:off x="0" y="421214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76316B-7498-2E42-9B52-88BF1C9DF4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67465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1775DA-49A0-2F4D-9F21-5D20DA6BA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844" y="568512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56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C0F668-C1BA-A349-A542-9E54E73E8178}"/>
              </a:ext>
            </a:extLst>
          </p:cNvPr>
          <p:cNvCxnSpPr>
            <a:cxnSpLocks/>
          </p:cNvCxnSpPr>
          <p:nvPr userDrawn="1"/>
        </p:nvCxnSpPr>
        <p:spPr>
          <a:xfrm>
            <a:off x="4961621" y="339644"/>
            <a:ext cx="0" cy="2806512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1244" y="339644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2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1244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568512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414763-7D4F-994A-AAA9-7DC46C19D816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706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7321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7963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27322" y="1468740"/>
            <a:ext cx="467215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67963" y="1468740"/>
            <a:ext cx="469516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73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3055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0" y="1720312"/>
            <a:ext cx="609305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4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3265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4" y="1468740"/>
            <a:ext cx="467215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3265" y="1468740"/>
            <a:ext cx="469516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8CCA37-00BD-0A43-8647-67DD0510A7E3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196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3" y="146874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874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816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5233AE2-5078-C34D-8EAD-6F7B344F52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699EEF-FB75-1A46-B6B6-39CCF65A9EA4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3" y="146874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874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969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2623" y="588936"/>
            <a:ext cx="11432584" cy="5976637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41291C-383F-CF4B-AB8E-2B40741A62AF}"/>
              </a:ext>
            </a:extLst>
          </p:cNvPr>
          <p:cNvCxnSpPr>
            <a:cxnSpLocks/>
          </p:cNvCxnSpPr>
          <p:nvPr userDrawn="1"/>
        </p:nvCxnSpPr>
        <p:spPr>
          <a:xfrm>
            <a:off x="0" y="292426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34C5937-11C0-4E5A-867C-7AB68EA5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1957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2623" y="292426"/>
            <a:ext cx="10219457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16C013-C8E5-B44C-B6D6-DE71D0CC52C4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4E2D069-321B-434C-BB63-530EE51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2183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134319" y="0"/>
            <a:ext cx="1105768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A0415B-CCA3-7142-BDAA-6DAC63FB634C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040D77-4CF4-4BFB-9FFB-8C9746D3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9264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A34E77-65E8-214A-93DD-907ECB950F42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C15D6B-DF62-4A31-87F3-2084A6C5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7893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3359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1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25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1877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8797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4037ED-B73E-2946-8FAC-2803EA71C585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67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4319" y="1"/>
            <a:ext cx="1105768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1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39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4319" y="0"/>
            <a:ext cx="1105768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8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9E9592-D634-1947-B3FB-EB3B7F16FF28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6D456EAF-F3B8-AF4A-90FF-4B0693C56A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7FB4ADF-1B3E-A442-B2C9-518CBE763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96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445942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581" y="4418889"/>
            <a:ext cx="3289100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2" y="5080791"/>
            <a:ext cx="3289100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6AC280-5A8D-B048-BECC-9C306F32508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676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46059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3354" y="4418889"/>
            <a:ext cx="3289100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3355" y="5080791"/>
            <a:ext cx="3289100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9C4094-208E-7E4A-848A-F76A1573073A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355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445942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4418889"/>
            <a:ext cx="4609683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2" y="5080791"/>
            <a:ext cx="4609683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E71BC7-72EE-294C-9A39-61A77EE295A0}"/>
              </a:ext>
            </a:extLst>
          </p:cNvPr>
          <p:cNvCxnSpPr>
            <a:cxnSpLocks/>
          </p:cNvCxnSpPr>
          <p:nvPr userDrawn="1"/>
        </p:nvCxnSpPr>
        <p:spPr>
          <a:xfrm>
            <a:off x="392623" y="5080791"/>
            <a:ext cx="4609683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738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581" y="4418889"/>
            <a:ext cx="3289100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2" y="5080791"/>
            <a:ext cx="3289100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6AC280-5A8D-B048-BECC-9C306F32508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906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F4417F7-7CDE-DF44-9B0E-AC44EE99BF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429000"/>
            <a:ext cx="4609683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2" y="4090902"/>
            <a:ext cx="4609683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F22032-BAB9-744C-B14E-54350BBD1C7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238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39645"/>
            <a:ext cx="1021945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noProof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2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2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Rectangle: Rounded Corners 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2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1" name="Rectangle: Rounded Corners 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2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8" name="Rectangle: Rounded Corners 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5605550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83052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0" name="Rectangle: Rounded Corners 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561099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83052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2" name="Rectangle: Rounded Corners 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561099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83052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22571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22570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2571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22570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22571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22570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00441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500441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00441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6500441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500441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6500441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8A232C0-1AC5-164D-B8B6-CC8F07CF2E21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30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3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3" y="2428792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7" name="Rectangle: Rounded Corners 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3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3" y="3654477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1" name="Rectangle: Rounded Corners 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3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3" y="491907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8" name="Rectangle: Rounded Corners 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6472581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44641" y="2428792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0" name="Rectangle: Rounded Corners 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6472581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44641" y="3654477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2" name="Rectangle: Rounded Corners 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6472581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44641" y="491907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13862" y="2574890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13862" y="2328032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3862" y="3807945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13862" y="3561087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13862" y="5068709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13862" y="4821851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58765" y="2574890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358764" y="2328032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58765" y="3807945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358764" y="3561087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58765" y="5068709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358764" y="4821851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026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D2B2CC15-A5D6-7646-B184-255F86FB708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9F391E-143D-F948-ADAE-29AEA3C1EBFB}" type="datetimeFigureOut">
              <a:rPr lang="en-US" smtClean="0"/>
              <a:pPr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FEFF75-79D2-EE46-877B-299D1510E6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10113030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30896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30896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30896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49266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49266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49266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88785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2488784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88785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2488784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488785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2488784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766655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766655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766655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766655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766655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766655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604C81-B013-4641-9B16-5E9ECBD30CBA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168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C76CA39F-4826-EC4A-B911-A0B38E48926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9F391E-143D-F948-ADAE-29AEA3C1EBFB}" type="datetimeFigureOut">
              <a:rPr lang="en-US" smtClean="0"/>
              <a:pPr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FEFF75-79D2-EE46-877B-299D1510E6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974810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2038081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3" y="221546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3" y="3441149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3" y="4705745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44641" y="221546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44641" y="3441149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44641" y="4705745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13862" y="2361562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13862" y="2114704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3862" y="3594617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13862" y="3347759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13862" y="4855381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13862" y="4608523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58765" y="2361562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358764" y="2114704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58765" y="3594617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358764" y="3347759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58765" y="4855381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358764" y="4608523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AF7CBB0-F32C-B84C-AEEA-FA0944BBB865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58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4FF4E3-951F-F040-800F-0DDAC2CCC507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42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7322" y="1507066"/>
            <a:ext cx="1013437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79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1521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011522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21F7CE-A4E6-574A-B490-8FC4327728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51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1369070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05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1DF7114-976E-3345-A7C4-77F951EA42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7322" y="1507066"/>
            <a:ext cx="1013437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06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CA2E80D-B045-2346-9C1F-70BFBD4AF7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1369070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0B4699-8C04-D74B-BFAF-27221E81DEBB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87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902FA6-24E0-3C4A-8B7A-F529DB12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45A71-C369-2A42-A14F-2BD1985F7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70798-FB93-8742-9A92-FA7A241AF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56824-A55C-4F44-B9CB-109B027241D7}" type="datetimeFigureOut">
              <a:rPr lang="en-US" smtClean="0"/>
              <a:t>11/15/2025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A715-D537-DD4B-8BE6-1E573155F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9E735-B191-784C-98F7-65384DACA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6627B-E4D5-2947-8E88-B84039729B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8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70" r:id="rId3"/>
    <p:sldLayoutId id="2147483674" r:id="rId4"/>
    <p:sldLayoutId id="2147483661" r:id="rId5"/>
    <p:sldLayoutId id="2147483676" r:id="rId6"/>
    <p:sldLayoutId id="2147483675" r:id="rId7"/>
    <p:sldLayoutId id="2147483677" r:id="rId8"/>
    <p:sldLayoutId id="2147483678" r:id="rId9"/>
    <p:sldLayoutId id="2147483679" r:id="rId10"/>
    <p:sldLayoutId id="2147483681" r:id="rId11"/>
    <p:sldLayoutId id="2147483682" r:id="rId12"/>
    <p:sldLayoutId id="2147483686" r:id="rId13"/>
    <p:sldLayoutId id="2147483663" r:id="rId14"/>
    <p:sldLayoutId id="2147483683" r:id="rId15"/>
    <p:sldLayoutId id="2147483685" r:id="rId16"/>
    <p:sldLayoutId id="2147483684" r:id="rId17"/>
    <p:sldLayoutId id="2147483680" r:id="rId18"/>
    <p:sldLayoutId id="2147483691" r:id="rId19"/>
    <p:sldLayoutId id="2147483692" r:id="rId20"/>
    <p:sldLayoutId id="2147483693" r:id="rId21"/>
    <p:sldLayoutId id="2147483694" r:id="rId22"/>
    <p:sldLayoutId id="2147483688" r:id="rId23"/>
    <p:sldLayoutId id="2147483687" r:id="rId24"/>
    <p:sldLayoutId id="2147483689" r:id="rId25"/>
    <p:sldLayoutId id="2147483690" r:id="rId26"/>
    <p:sldLayoutId id="2147483695" r:id="rId27"/>
    <p:sldLayoutId id="2147483696" r:id="rId28"/>
    <p:sldLayoutId id="2147483697" r:id="rId29"/>
    <p:sldLayoutId id="2147483698" r:id="rId30"/>
    <p:sldLayoutId id="2147483667" r:id="rId31"/>
    <p:sldLayoutId id="2147483703" r:id="rId32"/>
    <p:sldLayoutId id="2147483704" r:id="rId33"/>
    <p:sldLayoutId id="2147483705" r:id="rId34"/>
    <p:sldLayoutId id="2147483706" r:id="rId35"/>
    <p:sldLayoutId id="2147483700" r:id="rId36"/>
    <p:sldLayoutId id="2147483699" r:id="rId37"/>
    <p:sldLayoutId id="2147483701" r:id="rId38"/>
    <p:sldLayoutId id="2147483702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516ACA-375D-1140-8EDA-CE04AAC7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339645"/>
            <a:ext cx="11369068" cy="1002552"/>
          </a:xfrm>
        </p:spPr>
        <p:txBody>
          <a:bodyPr anchor="b">
            <a:normAutofit/>
          </a:bodyPr>
          <a:lstStyle/>
          <a:p>
            <a:r>
              <a:rPr lang="en-US" b="1" dirty="0"/>
              <a:t>American Legion </a:t>
            </a:r>
            <a:r>
              <a:rPr lang="en-US" dirty="0"/>
              <a:t>Department of AZ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8362CB-F41D-164B-BAC7-F91A6E68A2A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3" y="1468740"/>
            <a:ext cx="5157787" cy="823912"/>
          </a:xfrm>
        </p:spPr>
        <p:txBody>
          <a:bodyPr anchor="b">
            <a:normAutofit/>
          </a:bodyPr>
          <a:lstStyle/>
          <a:p>
            <a:r>
              <a:rPr lang="en-US" dirty="0"/>
              <a:t>Judge Advocate Training</a:t>
            </a:r>
            <a:endParaRPr lang="id-ID" dirty="0"/>
          </a:p>
        </p:txBody>
      </p:sp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E4AFE5D7-618D-E44E-239A-3FE5918A2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033" y="2419195"/>
            <a:ext cx="6927933" cy="39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1ABEB-06D6-0D9E-23C6-4CF97EFE27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Hierarchy of Authority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5349D-2705-280E-89AA-826B6E1D23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b="1" dirty="0">
                <a:latin typeface="Sagona ExtraLight" panose="02020303050505020204" pitchFamily="18" charset="0"/>
              </a:rPr>
              <a:t>Authority is Applied in Order</a:t>
            </a:r>
          </a:p>
          <a:p>
            <a:endParaRPr lang="en-US" b="1" dirty="0">
              <a:latin typeface="Sagona ExtraLight" panose="02020303050505020204" pitchFamily="18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agona ExtraLight" panose="02020303050505020204" pitchFamily="18" charset="0"/>
              </a:rPr>
              <a:t>Federal and State Law</a:t>
            </a:r>
          </a:p>
          <a:p>
            <a:pPr marL="342900" indent="-342900">
              <a:buAutoNum type="arabicPeriod"/>
            </a:pPr>
            <a:r>
              <a:rPr lang="en-US" dirty="0">
                <a:latin typeface="Sagona ExtraLight" panose="02020303050505020204" pitchFamily="18" charset="0"/>
              </a:rPr>
              <a:t>National Constitution and By-Laws</a:t>
            </a:r>
          </a:p>
          <a:p>
            <a:pPr marL="342900" indent="-342900">
              <a:buAutoNum type="arabicPeriod"/>
            </a:pPr>
            <a:r>
              <a:rPr lang="en-US" dirty="0">
                <a:latin typeface="Sagona ExtraLight" panose="02020303050505020204" pitchFamily="18" charset="0"/>
              </a:rPr>
              <a:t>Department Constitution and By-Laws</a:t>
            </a:r>
          </a:p>
          <a:p>
            <a:pPr marL="342900" indent="-342900">
              <a:buAutoNum type="arabicPeriod"/>
            </a:pPr>
            <a:r>
              <a:rPr lang="en-US" dirty="0">
                <a:latin typeface="Sagona ExtraLight" panose="02020303050505020204" pitchFamily="18" charset="0"/>
              </a:rPr>
              <a:t>District By-Laws</a:t>
            </a:r>
          </a:p>
          <a:p>
            <a:pPr marL="342900" indent="-342900">
              <a:buAutoNum type="arabicPeriod"/>
            </a:pPr>
            <a:r>
              <a:rPr lang="en-US" dirty="0">
                <a:latin typeface="Sagona ExtraLight" panose="02020303050505020204" pitchFamily="18" charset="0"/>
              </a:rPr>
              <a:t>Post By-Laws</a:t>
            </a:r>
          </a:p>
          <a:p>
            <a:pPr marL="342900" indent="-342900">
              <a:buAutoNum type="arabicPeriod"/>
            </a:pPr>
            <a:r>
              <a:rPr lang="en-US" dirty="0">
                <a:latin typeface="Sagona ExtraLight" panose="02020303050505020204" pitchFamily="18" charset="0"/>
              </a:rPr>
              <a:t>Adopted parliamentary authority (Robert’s Rules of Order)</a:t>
            </a:r>
          </a:p>
          <a:p>
            <a:pPr marL="342900" indent="-342900">
              <a:buAutoNum type="arabicPeriod"/>
            </a:pPr>
            <a:r>
              <a:rPr lang="en-US" dirty="0">
                <a:latin typeface="Sagona ExtraLight" panose="02020303050505020204" pitchFamily="18" charset="0"/>
              </a:rPr>
              <a:t>Past Practice (when NOT conflicting with above)</a:t>
            </a:r>
          </a:p>
          <a:p>
            <a:pPr marL="342900" indent="-342900">
              <a:buAutoNum type="arabicPeriod"/>
            </a:pPr>
            <a:endParaRPr lang="en-US" b="1" dirty="0">
              <a:latin typeface="Sagona ExtraLight" panose="02020303050505020204" pitchFamily="18" charset="0"/>
            </a:endParaRPr>
          </a:p>
          <a:p>
            <a:pPr algn="ctr"/>
            <a:r>
              <a:rPr lang="en-US" b="1" i="1" u="sng" dirty="0">
                <a:latin typeface="Sagona ExtraLight" panose="02020303050505020204" pitchFamily="18" charset="0"/>
              </a:rPr>
              <a:t>Who has the power? What Rule governs? What process applies? What record proves compliance?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10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E1B87-2E3B-DA6E-2813-9A3DCD65A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941C7-6452-590A-2C40-52DFEDE8C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2305" y="70703"/>
            <a:ext cx="4329195" cy="2806512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/>
              <a:t>Constitutional Authority &amp;</a:t>
            </a:r>
            <a:br>
              <a:rPr lang="en-US" sz="3600" b="1" dirty="0"/>
            </a:br>
            <a:r>
              <a:rPr lang="en-US" sz="3600" b="1" dirty="0"/>
              <a:t>Interpretation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29B14-103D-1DB7-D3C7-0471E47D2762}"/>
              </a:ext>
            </a:extLst>
          </p:cNvPr>
          <p:cNvSpPr txBox="1"/>
          <p:nvPr/>
        </p:nvSpPr>
        <p:spPr>
          <a:xfrm>
            <a:off x="1613647" y="2761129"/>
            <a:ext cx="9386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agona ExtraLight" panose="02020303050505020204" pitchFamily="18" charset="0"/>
              </a:rPr>
              <a:t>A Judge Advocate should be familiar with their post Constitution &amp; By-Laws (CBL’s), the District CBL’s, the Department CBLs, and National CBLs. In addition, they should make themselves familiar with IRS non-profit law, Arizona Revised Statutes Title 10, and Arizona liquor laws. When in doubt, a Judge Advocate should recommend engaging outside legal counsel.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32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F5ECE-2D45-764D-A434-EA4997A38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339644"/>
            <a:ext cx="4179376" cy="2806512"/>
          </a:xfrm>
        </p:spPr>
        <p:txBody>
          <a:bodyPr anchor="ctr">
            <a:normAutofit/>
          </a:bodyPr>
          <a:lstStyle/>
          <a:p>
            <a:r>
              <a:rPr lang="en-US" dirty="0"/>
              <a:t>Advising leadership &amp; </a:t>
            </a:r>
            <a:br>
              <a:rPr lang="en-US" dirty="0"/>
            </a:br>
            <a:r>
              <a:rPr lang="en-US" dirty="0"/>
              <a:t>Committees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AD33B97-BFA1-1D40-C1AE-6D4E415F91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88503" y="226299"/>
            <a:ext cx="7203497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ona ExtraLight" panose="02020303050505020204" pitchFamily="18" charset="0"/>
              </a:rPr>
              <a:t>Start with purpose.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ona ExtraLight" panose="02020303050505020204" pitchFamily="18" charset="0"/>
              </a:rPr>
              <a:t> “Here’s what the rule is trying to protect.”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gona ExtraLight" panose="02020303050505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ona ExtraLight" panose="02020303050505020204" pitchFamily="18" charset="0"/>
              </a:rPr>
              <a:t>Translate complexity.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ona ExtraLight" panose="02020303050505020204" pitchFamily="18" charset="0"/>
              </a:rPr>
              <a:t> Avoid legal jargon. Speak in mission terms.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gona ExtraLight" panose="02020303050505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ona ExtraLight" panose="02020303050505020204" pitchFamily="18" charset="0"/>
              </a:rPr>
              <a:t>Offer options.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ona ExtraLight" panose="02020303050505020204" pitchFamily="18" charset="0"/>
              </a:rPr>
              <a:t> Give 2–3 lawful, reasonable paths with pros and cons.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gona ExtraLight" panose="02020303050505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ona ExtraLight" panose="02020303050505020204" pitchFamily="18" charset="0"/>
              </a:rPr>
              <a:t>Stay in your lane.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ona ExtraLight" panose="02020303050505020204" pitchFamily="18" charset="0"/>
              </a:rPr>
              <a:t> Recommend process and compliance steps,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ona ExtraLight" panose="02020303050505020204" pitchFamily="18" charset="0"/>
              </a:rPr>
              <a:t>not political choices.</a:t>
            </a:r>
          </a:p>
        </p:txBody>
      </p:sp>
      <p:pic>
        <p:nvPicPr>
          <p:cNvPr id="7" name="Picture Placeholder 6" descr="Uniformed serviceperson holding hands">
            <a:extLst>
              <a:ext uri="{FF2B5EF4-FFF2-40B4-BE49-F238E27FC236}">
                <a16:creationId xmlns:a16="http://schemas.microsoft.com/office/drawing/2014/main" id="{3BE71D9F-DDBF-427E-D5B8-148BFC6C2B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5394" b="253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0697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4374-C5FC-D99A-B871-AFA17D0399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Best Practices to encourage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EEECB-0102-651C-D1EA-5512D2264C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32729" y="1499648"/>
            <a:ext cx="10134371" cy="4849283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gona ExtraLight" panose="02020303050505020204" pitchFamily="18" charset="0"/>
              </a:rPr>
              <a:t>No one person should collect, record, and deposit money.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gona ExtraLight" panose="02020303050505020204" pitchFamily="18" charset="0"/>
              </a:rPr>
              <a:t>Balance sheet, income, variance explanation. Require them to be read into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gona ExtraLight" panose="02020303050505020204" pitchFamily="18" charset="0"/>
              </a:rPr>
              <a:t>Verify property, liability, and liquor coverage are current.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gona ExtraLight" panose="02020303050505020204" pitchFamily="18" charset="0"/>
              </a:rPr>
              <a:t>Confirm local licensing compliance and gaming fund segregation.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gona ExtraLight" panose="02020303050505020204" pitchFamily="18" charset="0"/>
              </a:rPr>
              <a:t>Encourage written anti-harassment policy, posted visibly, and ensure complaints are documented and addressed.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gona ExtraLight" panose="02020303050505020204" pitchFamily="18" charset="0"/>
              </a:rPr>
              <a:t>Ensure bartenders and servers are trained and policies specify refusal procedures.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gona ExtraLight" panose="02020303050505020204" pitchFamily="18" charset="0"/>
              </a:rPr>
              <a:t>Promote mediation before formal discipline. Be The 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gona ExtraLight" panose="02020303050505020204" pitchFamily="18" charset="0"/>
              </a:rPr>
              <a:t>Advise screening for anyone handling funds or working with minors/vulnerable veterans.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gona ExtraLight" panose="02020303050505020204" pitchFamily="18" charset="0"/>
              </a:rPr>
              <a:t>Within reason, transparency builds trust. Encourage publishing minutes, budgets, and reports.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gona ExtraLight" panose="02020303050505020204" pitchFamily="18" charset="0"/>
              </a:rPr>
              <a:t>Recommend official accounts with controlled access and content review.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gona ExtraLight" panose="02020303050505020204" pitchFamily="18" charset="0"/>
              </a:rPr>
              <a:t>Ensure members can report misconduct without retaliation.</a:t>
            </a:r>
          </a:p>
          <a:p>
            <a:endParaRPr lang="en-US" dirty="0"/>
          </a:p>
          <a:p>
            <a:endParaRPr lang="en-US" b="1" dirty="0">
              <a:latin typeface="Sagona ExtraLight" panose="02020303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76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DEF4DF-E1BE-F84A-65CD-0FCF559CD1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Meetings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7163C4-D4E5-0666-1D0C-3097D8C9B8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latin typeface="Sagona ExtraLight" panose="02020303050505020204" pitchFamily="18" charset="0"/>
              </a:rPr>
              <a:t>All meetings of the Post, District, and Department REQUIRE minutes to be taken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Sagona ExtraLight" panose="02020303050505020204" pitchFamily="18" charset="0"/>
              </a:rPr>
              <a:t>Meeting Types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Sagona ExtraLight" panose="02020303050505020204" pitchFamily="18" charset="0"/>
              </a:rPr>
              <a:t>General Membership Meeting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Sagona ExtraLight" panose="02020303050505020204" pitchFamily="18" charset="0"/>
              </a:rPr>
              <a:t>Executive Board Meeting – Open to Legionnaires in good standing of that Post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Sagona ExtraLight" panose="02020303050505020204" pitchFamily="18" charset="0"/>
              </a:rPr>
              <a:t>Executive Session- ONLY Executive Board Members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Sagona ExtraLight" panose="02020303050505020204" pitchFamily="18" charset="0"/>
              </a:rPr>
              <a:t>Committee Meetings – Example, house committee</a:t>
            </a:r>
          </a:p>
          <a:p>
            <a:pPr algn="ctr">
              <a:lnSpc>
                <a:spcPct val="90000"/>
              </a:lnSpc>
            </a:pPr>
            <a:endParaRPr lang="en-US" b="1" dirty="0">
              <a:latin typeface="Sagona ExtraLight" panose="02020303050505020204" pitchFamily="18" charset="0"/>
            </a:endParaRPr>
          </a:p>
          <a:p>
            <a:endParaRPr lang="en-US" dirty="0"/>
          </a:p>
        </p:txBody>
      </p:sp>
      <p:pic>
        <p:nvPicPr>
          <p:cNvPr id="8" name="Picture Placeholder 7" descr="Dog tag reading &quot;thank you veterans&quot;">
            <a:extLst>
              <a:ext uri="{FF2B5EF4-FFF2-40B4-BE49-F238E27FC236}">
                <a16:creationId xmlns:a16="http://schemas.microsoft.com/office/drawing/2014/main" id="{9593D2FE-14AE-B26F-A635-7D3660B2B7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20000"/>
          </a:blip>
          <a:srcRect l="12095" r="120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0878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34C61-F992-6A5C-0FBC-18BA99D213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Meeting minutes must include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9247E-6DF9-C8DF-68B3-9B3472539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Meeting minutes should be typed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Note the meeting’s date, time, and location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State whether it was a regular or special session. A list of the officers in attendance, and special guests.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State if a quorum exists.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State if the previous minutes were read or distributed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Motions taken </a:t>
            </a:r>
            <a:r>
              <a:rPr lang="en-US" sz="2400" b="1" u="sng" dirty="0"/>
              <a:t>*The wording of the motion needs to be EXACT</a:t>
            </a:r>
          </a:p>
          <a:p>
            <a:pPr>
              <a:lnSpc>
                <a:spcPct val="90000"/>
              </a:lnSpc>
            </a:pPr>
            <a:r>
              <a:rPr lang="en-US" dirty="0"/>
              <a:t>	</a:t>
            </a:r>
          </a:p>
          <a:p>
            <a:pPr algn="ctr">
              <a:lnSpc>
                <a:spcPct val="90000"/>
              </a:lnSpc>
            </a:pPr>
            <a:r>
              <a:rPr lang="en-US" sz="3200" dirty="0"/>
              <a:t>Meeting minutes MUST be signed!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93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4662-789B-9995-B60D-CB3707934A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accent3">
                    <a:lumMod val="25000"/>
                  </a:schemeClr>
                </a:solidFill>
              </a:rPr>
              <a:t>PRACTICE AND PROCEDURE IN THE EXPULSION OR  SUSPENSION OF A MEMBER OF THE AMERICAN LEGION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2C185-A74F-7B8B-572D-9C14F445F5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Sagona ExtraLight" panose="02020303050505020204" pitchFamily="18" charset="0"/>
              </a:rPr>
              <a:t>Complete and full procedure to expel or suspend a member’s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Sagona ExtraLight" panose="02020303050505020204" pitchFamily="18" charset="0"/>
              </a:rPr>
              <a:t> </a:t>
            </a:r>
            <a:r>
              <a:rPr lang="en-US" sz="7200" b="1" i="1" u="sng">
                <a:solidFill>
                  <a:srgbClr val="002060"/>
                </a:solidFill>
                <a:latin typeface="Sagona ExtraLight" panose="02020303050505020204" pitchFamily="18" charset="0"/>
              </a:rPr>
              <a:t>MEMBERSHIP</a:t>
            </a:r>
            <a:r>
              <a:rPr lang="en-US" sz="7200">
                <a:solidFill>
                  <a:srgbClr val="002060"/>
                </a:solidFill>
                <a:latin typeface="Sagona ExtraLight" panose="0202030305050502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Sagona ExtraLight" panose="02020303050505020204" pitchFamily="18" charset="0"/>
              </a:rPr>
              <a:t>in the American Legion can be found in The American Legion Officer’s Guide and Manual of Ceremonies released each year that can be downloaded for free annually at </a:t>
            </a:r>
            <a:r>
              <a:rPr lang="en-US" sz="3600" b="1" dirty="0">
                <a:solidFill>
                  <a:srgbClr val="002060"/>
                </a:solidFill>
                <a:latin typeface="Sagona ExtraLight" panose="02020303050505020204" pitchFamily="18" charset="0"/>
              </a:rPr>
              <a:t>Legion.org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16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A7BE8-7D9C-DFA1-8991-4D516097BF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pic>
        <p:nvPicPr>
          <p:cNvPr id="5" name="Picture 4" descr="Close-up of military dog tags">
            <a:extLst>
              <a:ext uri="{FF2B5EF4-FFF2-40B4-BE49-F238E27FC236}">
                <a16:creationId xmlns:a16="http://schemas.microsoft.com/office/drawing/2014/main" id="{DC78B16E-C91A-08D7-6CF9-B104847880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594537" y="2062566"/>
            <a:ext cx="5166833" cy="36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74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25000"/>
                  </a:schemeClr>
                </a:solidFill>
                <a:latin typeface="Sagona ExtraLight" panose="02020303050505020204" pitchFamily="18" charset="0"/>
              </a:rPr>
              <a:t>I am not a licensed attorney. </a:t>
            </a:r>
          </a:p>
          <a:p>
            <a:r>
              <a:rPr lang="en-US" dirty="0">
                <a:solidFill>
                  <a:schemeClr val="accent3">
                    <a:lumMod val="25000"/>
                  </a:schemeClr>
                </a:solidFill>
                <a:latin typeface="Sagona ExtraLight" panose="02020303050505020204" pitchFamily="18" charset="0"/>
              </a:rPr>
              <a:t>The information provided in this presentation, does not, and is not intended to, constitute legal advice, instead, all information, content, and materials provided are for general information purposes only. </a:t>
            </a:r>
          </a:p>
          <a:p>
            <a:r>
              <a:rPr lang="en-US" dirty="0">
                <a:solidFill>
                  <a:schemeClr val="accent3">
                    <a:lumMod val="25000"/>
                  </a:schemeClr>
                </a:solidFill>
                <a:latin typeface="Sagona ExtraLight" panose="02020303050505020204" pitchFamily="18" charset="0"/>
              </a:rPr>
              <a:t>Individuals should contact their attorney or tax professional with respect to any legal or tax matter. </a:t>
            </a:r>
          </a:p>
          <a:p>
            <a:r>
              <a:rPr lang="en-US" dirty="0">
                <a:solidFill>
                  <a:schemeClr val="accent3">
                    <a:lumMod val="25000"/>
                  </a:schemeClr>
                </a:solidFill>
                <a:latin typeface="Sagona ExtraLight" panose="02020303050505020204" pitchFamily="18" charset="0"/>
              </a:rPr>
              <a:t>Only your individual attorney can provide assurances that the information contained herein , and your interpretation of it is applicable or appropriate to your situation</a:t>
            </a:r>
            <a:endParaRPr lang="en-US" dirty="0">
              <a:latin typeface="Sagona ExtraLight" panose="02020303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297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71A034-1CDF-8B46-90C5-63321B0C9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Sagona ExtraLight" panose="02020303050505020204" pitchFamily="18" charset="0"/>
              </a:rPr>
              <a:t>By the end of this training, you will be able to identify the following:</a:t>
            </a:r>
          </a:p>
          <a:p>
            <a:r>
              <a:rPr lang="en-US" dirty="0">
                <a:latin typeface="Sagona ExtraLight" panose="02020303050505020204" pitchFamily="18" charset="0"/>
              </a:rPr>
              <a:t>The Judge Advocates’ core duties</a:t>
            </a:r>
          </a:p>
          <a:p>
            <a:r>
              <a:rPr lang="en-US" dirty="0">
                <a:latin typeface="Sagona ExtraLight" panose="02020303050505020204" pitchFamily="18" charset="0"/>
              </a:rPr>
              <a:t>The hierarchy of authority and apply it common issues</a:t>
            </a:r>
          </a:p>
          <a:p>
            <a:r>
              <a:rPr lang="en-US" dirty="0">
                <a:latin typeface="Sagona ExtraLight" panose="02020303050505020204" pitchFamily="18" charset="0"/>
              </a:rPr>
              <a:t>Spot legal and governance risks early, and chose proportional response</a:t>
            </a:r>
          </a:p>
          <a:p>
            <a:r>
              <a:rPr lang="en-US" dirty="0">
                <a:latin typeface="Sagona ExtraLight" panose="02020303050505020204" pitchFamily="18" charset="0"/>
              </a:rPr>
              <a:t>Use a quick reference check lists to handle meetings, resolutions, disputes, and discipline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3E69B71-5849-7541-ADEA-D19838B3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Role of The judge advocate</a:t>
            </a:r>
          </a:p>
        </p:txBody>
      </p:sp>
      <p:pic>
        <p:nvPicPr>
          <p:cNvPr id="6" name="Picture Placeholder 5" descr="Person in military uniform in wheelchair">
            <a:extLst>
              <a:ext uri="{FF2B5EF4-FFF2-40B4-BE49-F238E27FC236}">
                <a16:creationId xmlns:a16="http://schemas.microsoft.com/office/drawing/2014/main" id="{AB64EBB5-335E-9C90-B437-6CAAC94DFA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</a:blip>
          <a:srcRect t="26300" b="263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7823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516ACA-375D-1140-8EDA-CE04AAC7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07" y="1424622"/>
            <a:ext cx="5684668" cy="2387600"/>
          </a:xfrm>
        </p:spPr>
        <p:txBody>
          <a:bodyPr anchor="b">
            <a:normAutofit/>
          </a:bodyPr>
          <a:lstStyle/>
          <a:p>
            <a:pPr algn="ctr"/>
            <a:br>
              <a:rPr lang="en-US" dirty="0"/>
            </a:br>
            <a:r>
              <a:rPr lang="en-US" dirty="0"/>
              <a:t>Judge Advocate</a:t>
            </a:r>
            <a:br>
              <a:rPr lang="en-US" dirty="0"/>
            </a:br>
            <a:r>
              <a:rPr lang="en-US" dirty="0"/>
              <a:t>101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E64F6-72B8-BBCE-5551-DAD4361871A4}"/>
              </a:ext>
            </a:extLst>
          </p:cNvPr>
          <p:cNvSpPr txBox="1"/>
          <p:nvPr/>
        </p:nvSpPr>
        <p:spPr>
          <a:xfrm>
            <a:off x="516490" y="3973982"/>
            <a:ext cx="46891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agona ExtraLight" panose="02020303050505020204" pitchFamily="18" charset="0"/>
              </a:rPr>
              <a:t>The Judge Advocate ensures that that The American Legion remains legally and ethically sound.</a:t>
            </a:r>
          </a:p>
          <a:p>
            <a:pPr algn="ctr"/>
            <a:endParaRPr lang="en-US" dirty="0">
              <a:latin typeface="Sagona ExtraLight" panose="02020303050505020204" pitchFamily="18" charset="0"/>
            </a:endParaRPr>
          </a:p>
          <a:p>
            <a:pPr algn="ctr"/>
            <a:r>
              <a:rPr lang="en-US" dirty="0">
                <a:latin typeface="Sagona ExtraLight" panose="02020303050505020204" pitchFamily="18" charset="0"/>
              </a:rPr>
              <a:t>All American Legion Posts in AZ are Incorporated in the State of AZ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Placeholder 5" descr="Cacti in the wild">
            <a:extLst>
              <a:ext uri="{FF2B5EF4-FFF2-40B4-BE49-F238E27FC236}">
                <a16:creationId xmlns:a16="http://schemas.microsoft.com/office/drawing/2014/main" id="{008E53B1-9AEF-FE9B-0102-C7C57387CE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311" r="20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786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E93AABDC-C3FD-F345-990B-6E2D88310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7321" y="339644"/>
            <a:ext cx="10134369" cy="1291645"/>
          </a:xfrm>
        </p:spPr>
        <p:txBody>
          <a:bodyPr/>
          <a:lstStyle/>
          <a:p>
            <a:pPr algn="ctr"/>
            <a:r>
              <a:rPr lang="en-US" b="1" dirty="0"/>
              <a:t>Responsibilities of a corporate officer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15FCB-0039-EF4F-AFE0-33905D919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5751" y="3001821"/>
            <a:ext cx="9682359" cy="3846139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n-US" sz="4000" dirty="0">
                <a:latin typeface="Sagona ExtraLight" panose="02020303050505020204" pitchFamily="18" charset="0"/>
              </a:rPr>
              <a:t>Creates a “corporate veil” or a layer of protection for your board members from liability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150DF7-4A8B-444C-8CA1-24A9B9191B8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181335" y="1616559"/>
            <a:ext cx="4672156" cy="823912"/>
          </a:xfrm>
        </p:spPr>
        <p:txBody>
          <a:bodyPr/>
          <a:lstStyle/>
          <a:p>
            <a:pPr lvl="0"/>
            <a:r>
              <a:rPr lang="en-US" dirty="0">
                <a:latin typeface="Sagona ExtraLight" panose="02020303050505020204" pitchFamily="18" charset="0"/>
              </a:rPr>
              <a:t>Articles of Incorporation</a:t>
            </a:r>
          </a:p>
        </p:txBody>
      </p:sp>
      <p:pic>
        <p:nvPicPr>
          <p:cNvPr id="4" name="Picture 3" descr="Close up of pages of an open book in a bright studio">
            <a:extLst>
              <a:ext uri="{FF2B5EF4-FFF2-40B4-BE49-F238E27FC236}">
                <a16:creationId xmlns:a16="http://schemas.microsoft.com/office/drawing/2014/main" id="{B95170FC-29CC-032C-6031-F32084FD30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250731" y="0"/>
            <a:ext cx="9988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84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AE18E-88BB-9733-A2C6-2305C92F3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339645"/>
            <a:ext cx="10115219" cy="1659484"/>
          </a:xfrm>
        </p:spPr>
        <p:txBody>
          <a:bodyPr/>
          <a:lstStyle/>
          <a:p>
            <a:r>
              <a:rPr lang="en-US" dirty="0"/>
              <a:t>Your Fiduciary Responsibility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05B5-D4D2-36A0-B7B5-B0DC92A81E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E5929-6656-1C45-3965-3B77AF491DAC}"/>
              </a:ext>
            </a:extLst>
          </p:cNvPr>
          <p:cNvSpPr txBox="1"/>
          <p:nvPr/>
        </p:nvSpPr>
        <p:spPr>
          <a:xfrm>
            <a:off x="1156137" y="1999129"/>
            <a:ext cx="874460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Sagona ExtraLight" panose="02020303050505020204" pitchFamily="18" charset="0"/>
              </a:rPr>
              <a:t>CARE. </a:t>
            </a:r>
            <a:r>
              <a:rPr lang="en-US" sz="3600" dirty="0">
                <a:latin typeface="Sagona ExtraLight" panose="02020303050505020204" pitchFamily="18" charset="0"/>
              </a:rPr>
              <a:t>Reasonable Care Standard</a:t>
            </a:r>
          </a:p>
          <a:p>
            <a:endParaRPr lang="en-US" sz="3600" b="1" dirty="0">
              <a:latin typeface="Sagona ExtraLight" panose="02020303050505020204" pitchFamily="18" charset="0"/>
            </a:endParaRPr>
          </a:p>
          <a:p>
            <a:r>
              <a:rPr lang="en-US" sz="3600" b="1" dirty="0">
                <a:latin typeface="Sagona ExtraLight" panose="02020303050505020204" pitchFamily="18" charset="0"/>
              </a:rPr>
              <a:t>LOYALTY</a:t>
            </a:r>
            <a:r>
              <a:rPr lang="en-US" sz="3600" dirty="0">
                <a:latin typeface="Sagona ExtraLight" panose="02020303050505020204" pitchFamily="18" charset="0"/>
              </a:rPr>
              <a:t>. Organization/Constituents Interests</a:t>
            </a:r>
          </a:p>
          <a:p>
            <a:endParaRPr lang="en-US" sz="3600" b="1" dirty="0">
              <a:latin typeface="Sagona ExtraLight" panose="02020303050505020204" pitchFamily="18" charset="0"/>
            </a:endParaRPr>
          </a:p>
          <a:p>
            <a:r>
              <a:rPr lang="en-US" sz="3600" b="1" dirty="0">
                <a:latin typeface="Sagona ExtraLight" panose="02020303050505020204" pitchFamily="18" charset="0"/>
              </a:rPr>
              <a:t>OBEDIENCE.</a:t>
            </a:r>
            <a:r>
              <a:rPr lang="en-US" sz="3600" dirty="0">
                <a:latin typeface="Sagona ExtraLight" panose="02020303050505020204" pitchFamily="18" charset="0"/>
              </a:rPr>
              <a:t> Constitutions/By-Laws and federal/state laws</a:t>
            </a:r>
          </a:p>
        </p:txBody>
      </p:sp>
    </p:spTree>
    <p:extLst>
      <p:ext uri="{BB962C8B-B14F-4D97-AF65-F5344CB8AC3E}">
        <p14:creationId xmlns:p14="http://schemas.microsoft.com/office/powerpoint/2010/main" val="135237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59991-C6E7-B73F-032C-17A838DF05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6095" y="256335"/>
            <a:ext cx="10134371" cy="4849283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latin typeface="Sagona ExtraLight" panose="02020303050505020204" pitchFamily="18" charset="0"/>
              </a:rPr>
              <a:t>If your board members violate these duties, they may be held personally liable for any financial harm that your organization suffers as a result</a:t>
            </a:r>
          </a:p>
        </p:txBody>
      </p:sp>
    </p:spTree>
    <p:extLst>
      <p:ext uri="{BB962C8B-B14F-4D97-AF65-F5344CB8AC3E}">
        <p14:creationId xmlns:p14="http://schemas.microsoft.com/office/powerpoint/2010/main" val="2359552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E9E228-B02C-3941-B458-23CB2D67B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740" y="2025744"/>
            <a:ext cx="9901517" cy="422791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300" dirty="0">
                <a:latin typeface="Sagona ExtraLight" panose="02020303050505020204" pitchFamily="18" charset="0"/>
              </a:rPr>
              <a:t>The Judge Advocate is neutral. </a:t>
            </a:r>
          </a:p>
          <a:p>
            <a:pPr marL="0" indent="0" algn="ctr">
              <a:buNone/>
            </a:pPr>
            <a:endParaRPr lang="en-US" sz="3300" dirty="0">
              <a:latin typeface="Sagona ExtraLight" panose="02020303050505020204" pitchFamily="18" charset="0"/>
            </a:endParaRPr>
          </a:p>
          <a:p>
            <a:pPr marL="0" indent="0" algn="ctr">
              <a:buNone/>
            </a:pPr>
            <a:r>
              <a:rPr lang="en-US" sz="3300" dirty="0">
                <a:latin typeface="Sagona ExtraLight" panose="02020303050505020204" pitchFamily="18" charset="0"/>
              </a:rPr>
              <a:t>A JA serves the organization, not factions</a:t>
            </a:r>
            <a:r>
              <a:rPr lang="en-US" sz="3300" b="1" dirty="0">
                <a:latin typeface="Sagona ExtraLight" panose="02020303050505020204" pitchFamily="18" charset="0"/>
              </a:rPr>
              <a:t>. </a:t>
            </a:r>
            <a:r>
              <a:rPr lang="en-US" sz="3300" dirty="0">
                <a:latin typeface="Sagona ExtraLight" panose="02020303050505020204" pitchFamily="18" charset="0"/>
              </a:rPr>
              <a:t>The Judge Advocate safeguards the mission, reputation, and tax status of the Post, District, Department, and The American Legion. </a:t>
            </a:r>
          </a:p>
          <a:p>
            <a:pPr marL="0" indent="0" algn="ctr">
              <a:buNone/>
            </a:pPr>
            <a:endParaRPr lang="en-US" sz="3300" b="1" dirty="0">
              <a:latin typeface="Sagona ExtraLight" panose="02020303050505020204" pitchFamily="18" charset="0"/>
            </a:endParaRPr>
          </a:p>
          <a:p>
            <a:pPr marL="0" indent="0" algn="ctr">
              <a:buNone/>
            </a:pPr>
            <a:endParaRPr lang="en-US" sz="3300" b="1" dirty="0">
              <a:latin typeface="Sagona ExtraLight" panose="02020303050505020204" pitchFamily="18" charset="0"/>
            </a:endParaRPr>
          </a:p>
          <a:p>
            <a:endParaRPr lang="en-US" sz="15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B178B4-CDED-454C-BED2-2E2B10AD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2305" y="-709226"/>
            <a:ext cx="4329195" cy="2806512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/>
              <a:t>Judge Advocate Role</a:t>
            </a:r>
          </a:p>
        </p:txBody>
      </p:sp>
    </p:spTree>
    <p:extLst>
      <p:ext uri="{BB962C8B-B14F-4D97-AF65-F5344CB8AC3E}">
        <p14:creationId xmlns:p14="http://schemas.microsoft.com/office/powerpoint/2010/main" val="3072874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99A33-364B-2140-E491-CCCA0F30B0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/>
              <a:t>Judge Advocate Role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37D2C-7A6E-8DF0-DE5A-8832D35A6B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b="1" dirty="0">
                <a:latin typeface="Sagona ExtraLight" panose="02020303050505020204" pitchFamily="18" charset="0"/>
              </a:rPr>
              <a:t>Core Duties: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agona ExtraLight" panose="02020303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agona ExtraLight" panose="02020303050505020204" pitchFamily="18" charset="0"/>
              </a:rPr>
              <a:t>Interpret governing documents, and recommend process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agona ExtraLight" panose="02020303050505020204" pitchFamily="18" charset="0"/>
              </a:rPr>
              <a:t>Review resolutions for form, authority, and financial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agona ExtraLight" panose="02020303050505020204" pitchFamily="18" charset="0"/>
              </a:rPr>
              <a:t>Advise on eligibility, elections, officer removal, and vacancies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agona ExtraLight" panose="02020303050505020204" pitchFamily="18" charset="0"/>
              </a:rPr>
              <a:t>Support meeting procedure and record integrity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agona ExtraLight" panose="02020303050505020204" pitchFamily="18" charset="0"/>
              </a:rPr>
              <a:t>Liaise with Department when legal exposure is material</a:t>
            </a:r>
          </a:p>
          <a:p>
            <a:endParaRPr lang="en-US" dirty="0">
              <a:latin typeface="Sagona ExtraLight" panose="02020303050505020204" pitchFamily="18" charset="0"/>
            </a:endParaRPr>
          </a:p>
          <a:p>
            <a:endParaRPr lang="en-US" dirty="0">
              <a:latin typeface="Sagona ExtraLight" panose="02020303050505020204" pitchFamily="18" charset="0"/>
            </a:endParaRPr>
          </a:p>
          <a:p>
            <a:r>
              <a:rPr lang="en-US" dirty="0">
                <a:latin typeface="Sagona ExtraLight" panose="02020303050505020204" pitchFamily="18" charset="0"/>
              </a:rPr>
              <a:t>*</a:t>
            </a:r>
            <a:r>
              <a:rPr lang="en-US" b="1" dirty="0">
                <a:latin typeface="Sagona ExtraLight" panose="02020303050505020204" pitchFamily="18" charset="0"/>
              </a:rPr>
              <a:t>District JAs should train Post Judge Advocates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27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ol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15D1BB"/>
      </a:accent1>
      <a:accent2>
        <a:srgbClr val="0FB4DB"/>
      </a:accent2>
      <a:accent3>
        <a:srgbClr val="0D81BB"/>
      </a:accent3>
      <a:accent4>
        <a:srgbClr val="045FC4"/>
      </a:accent4>
      <a:accent5>
        <a:srgbClr val="953FF3"/>
      </a:accent5>
      <a:accent6>
        <a:srgbClr val="C03EF4"/>
      </a:accent6>
      <a:hlink>
        <a:srgbClr val="8F8F8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our Title goes Here" id="{216E2A47-1B33-481B-B469-F891BA0BB112}" vid="{A834A686-415F-444B-99EF-70560C1C6F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Modern clean sophisticated presentation</Template>
  <TotalTime>183</TotalTime>
  <Words>1225</Words>
  <Application>Microsoft Office PowerPoint</Application>
  <PresentationFormat>Widescreen</PresentationFormat>
  <Paragraphs>127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Sagona ExtraLight</vt:lpstr>
      <vt:lpstr>Speak Pro</vt:lpstr>
      <vt:lpstr>Office Theme</vt:lpstr>
      <vt:lpstr>American Legion Department of AZ</vt:lpstr>
      <vt:lpstr>DISCLAIMER</vt:lpstr>
      <vt:lpstr>The Role of The judge advocate</vt:lpstr>
      <vt:lpstr> Judge Advocate 101</vt:lpstr>
      <vt:lpstr>Responsibilities of a corporate officer</vt:lpstr>
      <vt:lpstr>Your Fiduciary Responsibility </vt:lpstr>
      <vt:lpstr>PowerPoint Presentation</vt:lpstr>
      <vt:lpstr>Judge Advocate Role</vt:lpstr>
      <vt:lpstr>Judge Advocate Role</vt:lpstr>
      <vt:lpstr>Hierarchy of Authority</vt:lpstr>
      <vt:lpstr>Constitutional Authority &amp; Interpretation</vt:lpstr>
      <vt:lpstr>Advising leadership &amp;  Committees</vt:lpstr>
      <vt:lpstr>Best Practices to encourage</vt:lpstr>
      <vt:lpstr>Meetings</vt:lpstr>
      <vt:lpstr>Meeting minutes must include</vt:lpstr>
      <vt:lpstr>PRACTICE AND PROCEDURE IN THE EXPULSION OR  SUSPENSION OF A MEMBER OF THE AMERICAN LEGION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Jaclyn  Kulfan</dc:creator>
  <cp:lastModifiedBy>Jaclyn  Kulfan</cp:lastModifiedBy>
  <cp:revision>7</cp:revision>
  <dcterms:created xsi:type="dcterms:W3CDTF">2025-11-03T00:29:08Z</dcterms:created>
  <dcterms:modified xsi:type="dcterms:W3CDTF">2025-11-15T18:25:47Z</dcterms:modified>
</cp:coreProperties>
</file>