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7335500" cy="9753600"/>
  <p:notesSz cx="17335500" cy="9753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15964" y="3594904"/>
            <a:ext cx="5709920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01277" y="5462016"/>
            <a:ext cx="12139295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D51F3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D51F3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867092" y="2243328"/>
            <a:ext cx="7543705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8931053" y="2243328"/>
            <a:ext cx="7543705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5" y="1822"/>
            <a:ext cx="17326861" cy="97404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558265" y="3180524"/>
            <a:ext cx="9781540" cy="3498850"/>
          </a:xfrm>
          <a:custGeom>
            <a:avLst/>
            <a:gdLst/>
            <a:ahLst/>
            <a:cxnLst/>
            <a:rect l="l" t="t" r="r" b="b"/>
            <a:pathLst>
              <a:path w="9781540" h="3498850">
                <a:moveTo>
                  <a:pt x="0" y="3498570"/>
                </a:moveTo>
                <a:lnTo>
                  <a:pt x="9781146" y="3498570"/>
                </a:lnTo>
                <a:lnTo>
                  <a:pt x="9781146" y="0"/>
                </a:lnTo>
                <a:lnTo>
                  <a:pt x="0" y="0"/>
                </a:lnTo>
                <a:lnTo>
                  <a:pt x="0" y="3498570"/>
                </a:lnTo>
                <a:close/>
              </a:path>
            </a:pathLst>
          </a:custGeom>
          <a:solidFill>
            <a:srgbClr val="D620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55941" y="3972737"/>
            <a:ext cx="5752609" cy="15688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D51F3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20256"/>
            <a:ext cx="5532755" cy="891540"/>
          </a:xfrm>
          <a:custGeom>
            <a:avLst/>
            <a:gdLst/>
            <a:ahLst/>
            <a:cxnLst/>
            <a:rect l="l" t="t" r="r" b="b"/>
            <a:pathLst>
              <a:path w="5532755" h="891540">
                <a:moveTo>
                  <a:pt x="0" y="890917"/>
                </a:moveTo>
                <a:lnTo>
                  <a:pt x="5532704" y="890917"/>
                </a:lnTo>
                <a:lnTo>
                  <a:pt x="5532704" y="0"/>
                </a:lnTo>
                <a:lnTo>
                  <a:pt x="0" y="0"/>
                </a:lnTo>
                <a:lnTo>
                  <a:pt x="0" y="890917"/>
                </a:lnTo>
                <a:close/>
              </a:path>
            </a:pathLst>
          </a:custGeom>
          <a:solidFill>
            <a:srgbClr val="D620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3143" y="2213389"/>
            <a:ext cx="261620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D51F3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73143" y="2151804"/>
            <a:ext cx="14795563" cy="58947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896229" y="9070848"/>
            <a:ext cx="5549392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867092" y="9070848"/>
            <a:ext cx="3988625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486132" y="9070848"/>
            <a:ext cx="3988625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" y="1822"/>
            <a:ext cx="17326861" cy="97404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58265" y="2732049"/>
            <a:ext cx="9781540" cy="4226560"/>
          </a:xfrm>
          <a:custGeom>
            <a:avLst/>
            <a:gdLst/>
            <a:ahLst/>
            <a:cxnLst/>
            <a:rect l="l" t="t" r="r" b="b"/>
            <a:pathLst>
              <a:path w="9781540" h="4226559">
                <a:moveTo>
                  <a:pt x="0" y="4226305"/>
                </a:moveTo>
                <a:lnTo>
                  <a:pt x="9781146" y="4226305"/>
                </a:lnTo>
                <a:lnTo>
                  <a:pt x="9781146" y="0"/>
                </a:lnTo>
                <a:lnTo>
                  <a:pt x="0" y="0"/>
                </a:lnTo>
                <a:lnTo>
                  <a:pt x="0" y="4226305"/>
                </a:lnTo>
                <a:close/>
              </a:path>
            </a:pathLst>
          </a:custGeom>
          <a:solidFill>
            <a:srgbClr val="D620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55941" y="3972737"/>
            <a:ext cx="5752609" cy="15688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50825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Post</a:t>
            </a:r>
            <a:r>
              <a:rPr dirty="0" spc="-105"/>
              <a:t> </a:t>
            </a:r>
            <a:r>
              <a:rPr dirty="0" spc="-10"/>
              <a:t>Officers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11515" y="5224357"/>
            <a:ext cx="426148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>
                <a:solidFill>
                  <a:srgbClr val="FFFFFF"/>
                </a:solidFill>
                <a:latin typeface="Calibri"/>
                <a:cs typeface="Calibri"/>
              </a:rPr>
              <a:t>Roles </a:t>
            </a:r>
            <a:r>
              <a:rPr dirty="0" sz="3200" spc="-5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32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FFFFFF"/>
                </a:solidFill>
                <a:latin typeface="Calibri"/>
                <a:cs typeface="Calibri"/>
              </a:rPr>
              <a:t>Responsibilities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6125210" cy="369951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Collect</a:t>
            </a:r>
            <a:r>
              <a:rPr dirty="0" sz="3200" spc="2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minutes/photos/programs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Publish Annual</a:t>
            </a:r>
            <a:r>
              <a:rPr dirty="0" sz="3200" spc="4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Highlights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Coordinate</a:t>
            </a:r>
            <a:r>
              <a:rPr dirty="0" sz="3200" spc="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Storytelling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Digital</a:t>
            </a:r>
            <a:r>
              <a:rPr dirty="0" sz="3200" spc="2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Backups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Support</a:t>
            </a:r>
            <a:r>
              <a:rPr dirty="0" sz="3200" spc="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Awards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3091"/>
            <a:ext cx="156210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solidFill>
                  <a:srgbClr val="FFFFFF"/>
                </a:solidFill>
              </a:rPr>
              <a:t>Historian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401312" y="2270390"/>
            <a:ext cx="1459865" cy="10185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L="12065" marR="5080" indent="-2540">
              <a:lnSpc>
                <a:spcPct val="91500"/>
              </a:lnSpc>
              <a:spcBef>
                <a:spcPts val="335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Preserve 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dirty="0" sz="2300" spc="-3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nal 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Memory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591611" y="4735345"/>
            <a:ext cx="1026794" cy="3765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Archives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535705" y="6882455"/>
            <a:ext cx="1200785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ig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lig</a:t>
            </a:r>
            <a:r>
              <a:rPr dirty="0" sz="2300" spc="-25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4816475" cy="369951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0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Know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CBL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Constitutions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Parliamentary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Advice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Review</a:t>
            </a:r>
            <a:r>
              <a:rPr dirty="0" sz="3200" spc="-5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MOUs/Contracts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Bylaws</a:t>
            </a:r>
            <a:r>
              <a:rPr dirty="0" sz="3200" spc="-6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Updates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Dispute</a:t>
            </a:r>
            <a:r>
              <a:rPr dirty="0" sz="3200" spc="-4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Process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3091"/>
            <a:ext cx="26619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solidFill>
                  <a:srgbClr val="FFFFFF"/>
                </a:solidFill>
              </a:rPr>
              <a:t>Judge</a:t>
            </a:r>
            <a:r>
              <a:rPr dirty="0" sz="3200" spc="-70">
                <a:solidFill>
                  <a:srgbClr val="FFFFFF"/>
                </a:solidFill>
              </a:rPr>
              <a:t> </a:t>
            </a:r>
            <a:r>
              <a:rPr dirty="0" sz="3200" spc="-15">
                <a:solidFill>
                  <a:srgbClr val="FFFFFF"/>
                </a:solidFill>
              </a:rPr>
              <a:t>Advocate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216122" y="2137906"/>
            <a:ext cx="1829435" cy="1147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" marR="5080" indent="-22860">
              <a:lnSpc>
                <a:spcPct val="126899"/>
              </a:lnSpc>
              <a:spcBef>
                <a:spcPts val="100"/>
              </a:spcBef>
            </a:pP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dirty="0" sz="2900" spc="-1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dirty="0" sz="2900" spc="-3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dirty="0" sz="2900" spc="-5">
                <a:solidFill>
                  <a:srgbClr val="221F1F"/>
                </a:solidFill>
                <a:latin typeface="Calibri"/>
                <a:cs typeface="Calibri"/>
              </a:rPr>
              <a:t>ern</a:t>
            </a: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dirty="0" sz="2900" spc="-5">
                <a:solidFill>
                  <a:srgbClr val="221F1F"/>
                </a:solidFill>
                <a:latin typeface="Calibri"/>
                <a:cs typeface="Calibri"/>
              </a:rPr>
              <a:t>nc</a:t>
            </a: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e  </a:t>
            </a: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Compliance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447594" y="4681307"/>
            <a:ext cx="1203325" cy="4679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900" spc="-10">
                <a:solidFill>
                  <a:srgbClr val="221F1F"/>
                </a:solidFill>
                <a:latin typeface="Calibri"/>
                <a:cs typeface="Calibri"/>
              </a:rPr>
              <a:t>By</a:t>
            </a:r>
            <a:r>
              <a:rPr dirty="0" sz="2900" spc="-9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900" spc="-20">
                <a:solidFill>
                  <a:srgbClr val="221F1F"/>
                </a:solidFill>
                <a:latin typeface="Calibri"/>
                <a:cs typeface="Calibri"/>
              </a:rPr>
              <a:t>Laws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477061" y="6828418"/>
            <a:ext cx="1315720" cy="467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dirty="0" sz="2900" spc="5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2900" spc="-5">
                <a:solidFill>
                  <a:srgbClr val="221F1F"/>
                </a:solidFill>
                <a:latin typeface="Calibri"/>
                <a:cs typeface="Calibri"/>
              </a:rPr>
              <a:t>pu</a:t>
            </a:r>
            <a:r>
              <a:rPr dirty="0" sz="2900" spc="-4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29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9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5918200" cy="4138929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Regular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Meetings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Finance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Review/Authorization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Follow ups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Bonding/Insurance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ts val="365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Focus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on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Membership/Programs</a:t>
            </a:r>
            <a:endParaRPr sz="3200">
              <a:latin typeface="Calibri"/>
              <a:cs typeface="Calibri"/>
            </a:endParaRPr>
          </a:p>
          <a:p>
            <a:pPr marL="527685">
              <a:lnSpc>
                <a:spcPts val="3650"/>
              </a:lnSpc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/Impact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3091"/>
            <a:ext cx="359981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solidFill>
                  <a:srgbClr val="FFFFFF"/>
                </a:solidFill>
              </a:rPr>
              <a:t>Executive</a:t>
            </a:r>
            <a:r>
              <a:rPr dirty="0" sz="3200" spc="-95">
                <a:solidFill>
                  <a:srgbClr val="FFFFFF"/>
                </a:solidFill>
              </a:rPr>
              <a:t> </a:t>
            </a:r>
            <a:r>
              <a:rPr dirty="0" sz="3200" spc="-10">
                <a:solidFill>
                  <a:srgbClr val="FFFFFF"/>
                </a:solidFill>
              </a:rPr>
              <a:t>Committee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181808" y="2270390"/>
            <a:ext cx="1897380" cy="10185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L="12700" marR="5080">
              <a:lnSpc>
                <a:spcPct val="91500"/>
              </a:lnSpc>
              <a:spcBef>
                <a:spcPts val="335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Manage </a:t>
            </a:r>
            <a:r>
              <a:rPr dirty="0" sz="2300" spc="-25">
                <a:solidFill>
                  <a:srgbClr val="221F1F"/>
                </a:solidFill>
                <a:latin typeface="Calibri"/>
                <a:cs typeface="Calibri"/>
              </a:rPr>
              <a:t>Post  </a:t>
            </a: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Affairs</a:t>
            </a:r>
            <a:r>
              <a:rPr dirty="0" sz="2300" spc="-10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between  Meetings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314358" y="4574881"/>
            <a:ext cx="1579880" cy="6985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 marR="5080" indent="200660">
              <a:lnSpc>
                <a:spcPts val="2530"/>
              </a:lnSpc>
              <a:spcBef>
                <a:spcPts val="380"/>
              </a:spcBef>
            </a:pP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Authorize 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pend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it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dirty="0" sz="2300" spc="-4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dirty="0" sz="2300" spc="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174517" y="6882455"/>
            <a:ext cx="1924050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Receive</a:t>
            </a:r>
            <a:r>
              <a:rPr dirty="0" sz="2300" spc="-8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Reports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20256"/>
            <a:ext cx="5532755" cy="891540"/>
          </a:xfrm>
          <a:custGeom>
            <a:avLst/>
            <a:gdLst/>
            <a:ahLst/>
            <a:cxnLst/>
            <a:rect l="l" t="t" r="r" b="b"/>
            <a:pathLst>
              <a:path w="5532755" h="891540">
                <a:moveTo>
                  <a:pt x="0" y="890917"/>
                </a:moveTo>
                <a:lnTo>
                  <a:pt x="5532704" y="890917"/>
                </a:lnTo>
                <a:lnTo>
                  <a:pt x="5532704" y="0"/>
                </a:lnTo>
                <a:lnTo>
                  <a:pt x="0" y="0"/>
                </a:lnTo>
                <a:lnTo>
                  <a:pt x="0" y="890917"/>
                </a:lnTo>
                <a:close/>
              </a:path>
            </a:pathLst>
          </a:custGeom>
          <a:solidFill>
            <a:srgbClr val="D620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73143" y="2213389"/>
            <a:ext cx="181419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5" b="1">
                <a:solidFill>
                  <a:srgbClr val="D51F31"/>
                </a:solidFill>
                <a:latin typeface="Calibri"/>
                <a:cs typeface="Calibri"/>
              </a:rPr>
              <a:t>E</a:t>
            </a:r>
            <a:r>
              <a:rPr dirty="0" sz="4000" spc="-70" b="1">
                <a:solidFill>
                  <a:srgbClr val="D51F31"/>
                </a:solidFill>
                <a:latin typeface="Calibri"/>
                <a:cs typeface="Calibri"/>
              </a:rPr>
              <a:t>x</a:t>
            </a:r>
            <a:r>
              <a:rPr dirty="0" sz="4000" spc="-10" b="1">
                <a:solidFill>
                  <a:srgbClr val="D51F31"/>
                </a:solidFill>
                <a:latin typeface="Calibri"/>
                <a:cs typeface="Calibri"/>
              </a:rPr>
              <a:t>a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mple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752" y="312972"/>
            <a:ext cx="397891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 b="1">
                <a:solidFill>
                  <a:srgbClr val="FFFFFF"/>
                </a:solidFill>
                <a:latin typeface="Calibri"/>
                <a:cs typeface="Calibri"/>
              </a:rPr>
              <a:t>30 </a:t>
            </a:r>
            <a:r>
              <a:rPr dirty="0" sz="3200" spc="-20" b="1">
                <a:solidFill>
                  <a:srgbClr val="FFFFFF"/>
                </a:solidFill>
                <a:latin typeface="Calibri"/>
                <a:cs typeface="Calibri"/>
              </a:rPr>
              <a:t>Day </a:t>
            </a:r>
            <a:r>
              <a:rPr dirty="0" sz="3200" b="1">
                <a:solidFill>
                  <a:srgbClr val="FFFFFF"/>
                </a:solidFill>
                <a:latin typeface="Calibri"/>
                <a:cs typeface="Calibri"/>
              </a:rPr>
              <a:t>Schedule</a:t>
            </a:r>
            <a:r>
              <a:rPr dirty="0" sz="3200" spc="-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200" spc="-25" b="1">
                <a:solidFill>
                  <a:srgbClr val="FFFFFF"/>
                </a:solidFill>
                <a:latin typeface="Calibri"/>
                <a:cs typeface="Calibri"/>
              </a:rPr>
              <a:t>Events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93800" y="3289465"/>
            <a:ext cx="11745321" cy="36354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11515" y="3789879"/>
            <a:ext cx="285559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10">
                <a:solidFill>
                  <a:srgbClr val="FFFFFF"/>
                </a:solidFill>
              </a:rPr>
              <a:t>Questions?</a:t>
            </a:r>
            <a:endParaRPr sz="4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7340071" cy="9753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220256"/>
            <a:ext cx="5532755" cy="891540"/>
          </a:xfrm>
          <a:custGeom>
            <a:avLst/>
            <a:gdLst/>
            <a:ahLst/>
            <a:cxnLst/>
            <a:rect l="l" t="t" r="r" b="b"/>
            <a:pathLst>
              <a:path w="5532755" h="891540">
                <a:moveTo>
                  <a:pt x="0" y="890917"/>
                </a:moveTo>
                <a:lnTo>
                  <a:pt x="5532704" y="890917"/>
                </a:lnTo>
                <a:lnTo>
                  <a:pt x="5532704" y="0"/>
                </a:lnTo>
                <a:lnTo>
                  <a:pt x="0" y="0"/>
                </a:lnTo>
                <a:lnTo>
                  <a:pt x="0" y="890917"/>
                </a:lnTo>
                <a:close/>
              </a:path>
            </a:pathLst>
          </a:custGeom>
          <a:solidFill>
            <a:srgbClr val="D620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167277" y="566885"/>
            <a:ext cx="548830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3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2800" spc="-27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2800" spc="85">
                <a:solidFill>
                  <a:srgbClr val="221F1F"/>
                </a:solidFill>
                <a:latin typeface="Trebuchet MS"/>
                <a:cs typeface="Trebuchet MS"/>
              </a:rPr>
              <a:t>AMERICAN</a:t>
            </a:r>
            <a:r>
              <a:rPr dirty="0" sz="2800" spc="-2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2800" spc="60">
                <a:solidFill>
                  <a:srgbClr val="221F1F"/>
                </a:solidFill>
                <a:latin typeface="Trebuchet MS"/>
                <a:cs typeface="Trebuchet MS"/>
              </a:rPr>
              <a:t>LEGION</a:t>
            </a:r>
            <a:r>
              <a:rPr dirty="0" sz="2800" spc="-27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2800" spc="60">
                <a:solidFill>
                  <a:srgbClr val="221F1F"/>
                </a:solidFill>
                <a:latin typeface="Trebuchet MS"/>
                <a:cs typeface="Trebuchet MS"/>
              </a:rPr>
              <a:t>PREAMBLE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7621" y="1571882"/>
            <a:ext cx="16743680" cy="717613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550545" marR="541020">
              <a:lnSpc>
                <a:spcPct val="134000"/>
              </a:lnSpc>
              <a:spcBef>
                <a:spcPts val="95"/>
              </a:spcBef>
            </a:pPr>
            <a:r>
              <a:rPr dirty="0" sz="3500" spc="-10">
                <a:solidFill>
                  <a:srgbClr val="221F1F"/>
                </a:solidFill>
                <a:latin typeface="Trebuchet MS"/>
                <a:cs typeface="Trebuchet MS"/>
              </a:rPr>
              <a:t>"For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60">
                <a:solidFill>
                  <a:srgbClr val="221F1F"/>
                </a:solidFill>
                <a:latin typeface="Trebuchet MS"/>
                <a:cs typeface="Trebuchet MS"/>
              </a:rPr>
              <a:t>God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85">
                <a:solidFill>
                  <a:srgbClr val="221F1F"/>
                </a:solidFill>
                <a:latin typeface="Trebuchet MS"/>
                <a:cs typeface="Trebuchet MS"/>
              </a:rPr>
              <a:t>Country,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we</a:t>
            </a:r>
            <a:r>
              <a:rPr dirty="0" sz="3500" spc="-32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20">
                <a:solidFill>
                  <a:srgbClr val="221F1F"/>
                </a:solidFill>
                <a:latin typeface="Trebuchet MS"/>
                <a:cs typeface="Trebuchet MS"/>
              </a:rPr>
              <a:t>associate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>
                <a:solidFill>
                  <a:srgbClr val="221F1F"/>
                </a:solidFill>
                <a:latin typeface="Trebuchet MS"/>
                <a:cs typeface="Trebuchet MS"/>
              </a:rPr>
              <a:t>ourselves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together</a:t>
            </a:r>
            <a:r>
              <a:rPr dirty="0" sz="3500" spc="-32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45">
                <a:solidFill>
                  <a:srgbClr val="221F1F"/>
                </a:solidFill>
                <a:latin typeface="Trebuchet MS"/>
                <a:cs typeface="Trebuchet MS"/>
              </a:rPr>
              <a:t>for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0">
                <a:solidFill>
                  <a:srgbClr val="221F1F"/>
                </a:solidFill>
                <a:latin typeface="Trebuchet MS"/>
                <a:cs typeface="Trebuchet MS"/>
              </a:rPr>
              <a:t>following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purposes:  </a:t>
            </a:r>
            <a:r>
              <a:rPr dirty="0" sz="3500" spc="-29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>
                <a:solidFill>
                  <a:srgbClr val="221F1F"/>
                </a:solidFill>
                <a:latin typeface="Trebuchet MS"/>
                <a:cs typeface="Trebuchet MS"/>
              </a:rPr>
              <a:t>uphold</a:t>
            </a:r>
            <a:r>
              <a:rPr dirty="0" sz="3500" spc="-37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defend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Constitution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0">
                <a:solidFill>
                  <a:srgbClr val="221F1F"/>
                </a:solidFill>
                <a:latin typeface="Trebuchet MS"/>
                <a:cs typeface="Trebuchet MS"/>
              </a:rPr>
              <a:t>United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">
                <a:solidFill>
                  <a:srgbClr val="221F1F"/>
                </a:solidFill>
                <a:latin typeface="Trebuchet MS"/>
                <a:cs typeface="Trebuchet MS"/>
              </a:rPr>
              <a:t>States</a:t>
            </a:r>
            <a:r>
              <a:rPr dirty="0" sz="3500" spc="-32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0">
                <a:solidFill>
                  <a:srgbClr val="221F1F"/>
                </a:solidFill>
                <a:latin typeface="Trebuchet MS"/>
                <a:cs typeface="Trebuchet MS"/>
              </a:rPr>
              <a:t>America;</a:t>
            </a:r>
            <a:endParaRPr sz="3500">
              <a:latin typeface="Trebuchet MS"/>
              <a:cs typeface="Trebuchet MS"/>
            </a:endParaRPr>
          </a:p>
          <a:p>
            <a:pPr algn="ctr" marL="3175">
              <a:lnSpc>
                <a:spcPct val="100000"/>
              </a:lnSpc>
              <a:spcBef>
                <a:spcPts val="1445"/>
              </a:spcBef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0">
                <a:solidFill>
                  <a:srgbClr val="221F1F"/>
                </a:solidFill>
                <a:latin typeface="Trebuchet MS"/>
                <a:cs typeface="Trebuchet MS"/>
              </a:rPr>
              <a:t>maintain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law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20">
                <a:solidFill>
                  <a:srgbClr val="221F1F"/>
                </a:solidFill>
                <a:latin typeface="Trebuchet MS"/>
                <a:cs typeface="Trebuchet MS"/>
              </a:rPr>
              <a:t>order;</a:t>
            </a:r>
            <a:endParaRPr sz="3500">
              <a:latin typeface="Trebuchet MS"/>
              <a:cs typeface="Trebuchet MS"/>
            </a:endParaRPr>
          </a:p>
          <a:p>
            <a:pPr algn="ctr" marL="5080">
              <a:lnSpc>
                <a:spcPct val="100000"/>
              </a:lnSpc>
              <a:spcBef>
                <a:spcPts val="1425"/>
              </a:spcBef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85">
                <a:solidFill>
                  <a:srgbClr val="221F1F"/>
                </a:solidFill>
                <a:latin typeface="Trebuchet MS"/>
                <a:cs typeface="Trebuchet MS"/>
              </a:rPr>
              <a:t>foster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0">
                <a:solidFill>
                  <a:srgbClr val="221F1F"/>
                </a:solidFill>
                <a:latin typeface="Trebuchet MS"/>
                <a:cs typeface="Trebuchet MS"/>
              </a:rPr>
              <a:t>perpetuate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20">
                <a:solidFill>
                  <a:srgbClr val="221F1F"/>
                </a:solidFill>
                <a:latin typeface="Trebuchet MS"/>
                <a:cs typeface="Trebuchet MS"/>
              </a:rPr>
              <a:t>a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100-percent</a:t>
            </a:r>
            <a:r>
              <a:rPr dirty="0" sz="3500" spc="-32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Americanism;</a:t>
            </a:r>
            <a:endParaRPr sz="3500">
              <a:latin typeface="Trebuchet MS"/>
              <a:cs typeface="Trebuchet MS"/>
            </a:endParaRPr>
          </a:p>
          <a:p>
            <a:pPr algn="ctr" marL="7620">
              <a:lnSpc>
                <a:spcPct val="100000"/>
              </a:lnSpc>
              <a:spcBef>
                <a:spcPts val="1430"/>
              </a:spcBef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55">
                <a:solidFill>
                  <a:srgbClr val="221F1F"/>
                </a:solidFill>
                <a:latin typeface="Trebuchet MS"/>
                <a:cs typeface="Trebuchet MS"/>
              </a:rPr>
              <a:t>preserve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>
                <a:solidFill>
                  <a:srgbClr val="221F1F"/>
                </a:solidFill>
                <a:latin typeface="Trebuchet MS"/>
                <a:cs typeface="Trebuchet MS"/>
              </a:rPr>
              <a:t>memories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25">
                <a:solidFill>
                  <a:srgbClr val="221F1F"/>
                </a:solidFill>
                <a:latin typeface="Trebuchet MS"/>
                <a:cs typeface="Trebuchet MS"/>
              </a:rPr>
              <a:t>incidents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5">
                <a:solidFill>
                  <a:srgbClr val="221F1F"/>
                </a:solidFill>
                <a:latin typeface="Trebuchet MS"/>
                <a:cs typeface="Trebuchet MS"/>
              </a:rPr>
              <a:t>our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40">
                <a:solidFill>
                  <a:srgbClr val="221F1F"/>
                </a:solidFill>
                <a:latin typeface="Trebuchet MS"/>
                <a:cs typeface="Trebuchet MS"/>
              </a:rPr>
              <a:t>associations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5">
                <a:solidFill>
                  <a:srgbClr val="221F1F"/>
                </a:solidFill>
                <a:latin typeface="Trebuchet MS"/>
                <a:cs typeface="Trebuchet MS"/>
              </a:rPr>
              <a:t>in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5">
                <a:solidFill>
                  <a:srgbClr val="221F1F"/>
                </a:solidFill>
                <a:latin typeface="Trebuchet MS"/>
                <a:cs typeface="Trebuchet MS"/>
              </a:rPr>
              <a:t>all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wars;</a:t>
            </a:r>
            <a:endParaRPr sz="3500">
              <a:latin typeface="Trebuchet MS"/>
              <a:cs typeface="Trebuchet MS"/>
            </a:endParaRPr>
          </a:p>
          <a:p>
            <a:pPr algn="ctr" marL="816610" marR="808355">
              <a:lnSpc>
                <a:spcPct val="134000"/>
              </a:lnSpc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50">
                <a:solidFill>
                  <a:srgbClr val="221F1F"/>
                </a:solidFill>
                <a:latin typeface="Trebuchet MS"/>
                <a:cs typeface="Trebuchet MS"/>
              </a:rPr>
              <a:t>inculcate</a:t>
            </a:r>
            <a:r>
              <a:rPr dirty="0" sz="3500" spc="-33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20">
                <a:solidFill>
                  <a:srgbClr val="221F1F"/>
                </a:solidFill>
                <a:latin typeface="Trebuchet MS"/>
                <a:cs typeface="Trebuchet MS"/>
              </a:rPr>
              <a:t>a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90">
                <a:solidFill>
                  <a:srgbClr val="221F1F"/>
                </a:solidFill>
                <a:latin typeface="Trebuchet MS"/>
                <a:cs typeface="Trebuchet MS"/>
              </a:rPr>
              <a:t>sense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individual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0">
                <a:solidFill>
                  <a:srgbClr val="221F1F"/>
                </a:solidFill>
                <a:latin typeface="Trebuchet MS"/>
                <a:cs typeface="Trebuchet MS"/>
              </a:rPr>
              <a:t>obligation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5">
                <a:solidFill>
                  <a:srgbClr val="221F1F"/>
                </a:solidFill>
                <a:latin typeface="Trebuchet MS"/>
                <a:cs typeface="Trebuchet MS"/>
              </a:rPr>
              <a:t>community,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5">
                <a:solidFill>
                  <a:srgbClr val="221F1F"/>
                </a:solidFill>
                <a:latin typeface="Trebuchet MS"/>
                <a:cs typeface="Trebuchet MS"/>
              </a:rPr>
              <a:t>state</a:t>
            </a:r>
            <a:r>
              <a:rPr dirty="0" sz="3500" spc="-32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nation; 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5">
                <a:solidFill>
                  <a:srgbClr val="221F1F"/>
                </a:solidFill>
                <a:latin typeface="Trebuchet MS"/>
                <a:cs typeface="Trebuchet MS"/>
              </a:rPr>
              <a:t>combat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autocracy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7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both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10">
                <a:solidFill>
                  <a:srgbClr val="221F1F"/>
                </a:solidFill>
                <a:latin typeface="Trebuchet MS"/>
                <a:cs typeface="Trebuchet MS"/>
              </a:rPr>
              <a:t>classes</a:t>
            </a:r>
            <a:r>
              <a:rPr dirty="0" sz="3500" spc="-36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80">
                <a:solidFill>
                  <a:srgbClr val="221F1F"/>
                </a:solidFill>
                <a:latin typeface="Trebuchet MS"/>
                <a:cs typeface="Trebuchet MS"/>
              </a:rPr>
              <a:t>masses;</a:t>
            </a:r>
            <a:endParaRPr sz="3500">
              <a:latin typeface="Trebuchet MS"/>
              <a:cs typeface="Trebuchet MS"/>
            </a:endParaRPr>
          </a:p>
          <a:p>
            <a:pPr algn="ctr" marL="2540">
              <a:lnSpc>
                <a:spcPct val="100000"/>
              </a:lnSpc>
              <a:spcBef>
                <a:spcPts val="1425"/>
              </a:spcBef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make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35">
                <a:solidFill>
                  <a:srgbClr val="221F1F"/>
                </a:solidFill>
                <a:latin typeface="Trebuchet MS"/>
                <a:cs typeface="Trebuchet MS"/>
              </a:rPr>
              <a:t>right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master</a:t>
            </a:r>
            <a:r>
              <a:rPr dirty="0" sz="3500" spc="-33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4">
                <a:solidFill>
                  <a:srgbClr val="221F1F"/>
                </a:solidFill>
                <a:latin typeface="Trebuchet MS"/>
                <a:cs typeface="Trebuchet MS"/>
              </a:rPr>
              <a:t>might;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55">
                <a:solidFill>
                  <a:srgbClr val="221F1F"/>
                </a:solidFill>
                <a:latin typeface="Trebuchet MS"/>
                <a:cs typeface="Trebuchet MS"/>
              </a:rPr>
              <a:t>promote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>
                <a:solidFill>
                  <a:srgbClr val="221F1F"/>
                </a:solidFill>
                <a:latin typeface="Trebuchet MS"/>
                <a:cs typeface="Trebuchet MS"/>
              </a:rPr>
              <a:t>peace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5">
                <a:solidFill>
                  <a:srgbClr val="221F1F"/>
                </a:solidFill>
                <a:latin typeface="Trebuchet MS"/>
                <a:cs typeface="Trebuchet MS"/>
              </a:rPr>
              <a:t>good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25">
                <a:solidFill>
                  <a:srgbClr val="221F1F"/>
                </a:solidFill>
                <a:latin typeface="Trebuchet MS"/>
                <a:cs typeface="Trebuchet MS"/>
              </a:rPr>
              <a:t>will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30">
                <a:solidFill>
                  <a:srgbClr val="221F1F"/>
                </a:solidFill>
                <a:latin typeface="Trebuchet MS"/>
                <a:cs typeface="Trebuchet MS"/>
              </a:rPr>
              <a:t>on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30">
                <a:solidFill>
                  <a:srgbClr val="221F1F"/>
                </a:solidFill>
                <a:latin typeface="Trebuchet MS"/>
                <a:cs typeface="Trebuchet MS"/>
              </a:rPr>
              <a:t>earth;</a:t>
            </a:r>
            <a:endParaRPr sz="3500">
              <a:latin typeface="Trebuchet MS"/>
              <a:cs typeface="Trebuchet MS"/>
            </a:endParaRPr>
          </a:p>
          <a:p>
            <a:pPr algn="ctr" marL="12700" marR="5080">
              <a:lnSpc>
                <a:spcPct val="134000"/>
              </a:lnSpc>
              <a:spcBef>
                <a:spcPts val="15"/>
              </a:spcBef>
            </a:pP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safeguard</a:t>
            </a:r>
            <a:r>
              <a:rPr dirty="0" sz="3500" spc="-34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75">
                <a:solidFill>
                  <a:srgbClr val="221F1F"/>
                </a:solidFill>
                <a:latin typeface="Trebuchet MS"/>
                <a:cs typeface="Trebuchet MS"/>
              </a:rPr>
              <a:t>transmit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85">
                <a:solidFill>
                  <a:srgbClr val="221F1F"/>
                </a:solidFill>
                <a:latin typeface="Trebuchet MS"/>
                <a:cs typeface="Trebuchet MS"/>
              </a:rPr>
              <a:t>posterity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05">
                <a:solidFill>
                  <a:srgbClr val="221F1F"/>
                </a:solidFill>
                <a:latin typeface="Trebuchet MS"/>
                <a:cs typeface="Trebuchet MS"/>
              </a:rPr>
              <a:t>the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0">
                <a:solidFill>
                  <a:srgbClr val="221F1F"/>
                </a:solidFill>
                <a:latin typeface="Trebuchet MS"/>
                <a:cs typeface="Trebuchet MS"/>
              </a:rPr>
              <a:t>principles</a:t>
            </a:r>
            <a:r>
              <a:rPr dirty="0" sz="3500" spc="-37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95">
                <a:solidFill>
                  <a:srgbClr val="221F1F"/>
                </a:solidFill>
                <a:latin typeface="Trebuchet MS"/>
                <a:cs typeface="Trebuchet MS"/>
              </a:rPr>
              <a:t>of</a:t>
            </a:r>
            <a:r>
              <a:rPr dirty="0" sz="3500" spc="-36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20">
                <a:solidFill>
                  <a:srgbClr val="221F1F"/>
                </a:solidFill>
                <a:latin typeface="Trebuchet MS"/>
                <a:cs typeface="Trebuchet MS"/>
              </a:rPr>
              <a:t>justice,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freedom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democracy; 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20">
                <a:solidFill>
                  <a:srgbClr val="221F1F"/>
                </a:solidFill>
                <a:latin typeface="Trebuchet MS"/>
                <a:cs typeface="Trebuchet MS"/>
              </a:rPr>
              <a:t>consecrate</a:t>
            </a:r>
            <a:r>
              <a:rPr dirty="0" sz="3500" spc="-33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15">
                <a:solidFill>
                  <a:srgbClr val="221F1F"/>
                </a:solidFill>
                <a:latin typeface="Trebuchet MS"/>
                <a:cs typeface="Trebuchet MS"/>
              </a:rPr>
              <a:t>and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sanctify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5">
                <a:solidFill>
                  <a:srgbClr val="221F1F"/>
                </a:solidFill>
                <a:latin typeface="Trebuchet MS"/>
                <a:cs typeface="Trebuchet MS"/>
              </a:rPr>
              <a:t>our</a:t>
            </a:r>
            <a:r>
              <a:rPr dirty="0" sz="3500" spc="-355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5">
                <a:solidFill>
                  <a:srgbClr val="221F1F"/>
                </a:solidFill>
                <a:latin typeface="Trebuchet MS"/>
                <a:cs typeface="Trebuchet MS"/>
              </a:rPr>
              <a:t>comradeship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85">
                <a:solidFill>
                  <a:srgbClr val="221F1F"/>
                </a:solidFill>
                <a:latin typeface="Trebuchet MS"/>
                <a:cs typeface="Trebuchet MS"/>
              </a:rPr>
              <a:t>by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5">
                <a:solidFill>
                  <a:srgbClr val="221F1F"/>
                </a:solidFill>
                <a:latin typeface="Trebuchet MS"/>
                <a:cs typeface="Trebuchet MS"/>
              </a:rPr>
              <a:t>our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65">
                <a:solidFill>
                  <a:srgbClr val="221F1F"/>
                </a:solidFill>
                <a:latin typeface="Trebuchet MS"/>
                <a:cs typeface="Trebuchet MS"/>
              </a:rPr>
              <a:t>devotion</a:t>
            </a:r>
            <a:r>
              <a:rPr dirty="0" sz="3500" spc="-36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110">
                <a:solidFill>
                  <a:srgbClr val="221F1F"/>
                </a:solidFill>
                <a:latin typeface="Trebuchet MS"/>
                <a:cs typeface="Trebuchet MS"/>
              </a:rPr>
              <a:t>to</a:t>
            </a:r>
            <a:r>
              <a:rPr dirty="0" sz="3500" spc="-34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35">
                <a:solidFill>
                  <a:srgbClr val="221F1F"/>
                </a:solidFill>
                <a:latin typeface="Trebuchet MS"/>
                <a:cs typeface="Trebuchet MS"/>
              </a:rPr>
              <a:t>mutual</a:t>
            </a:r>
            <a:r>
              <a:rPr dirty="0" sz="3500" spc="-35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dirty="0" sz="3500" spc="-45">
                <a:solidFill>
                  <a:srgbClr val="221F1F"/>
                </a:solidFill>
                <a:latin typeface="Trebuchet MS"/>
                <a:cs typeface="Trebuchet MS"/>
              </a:rPr>
              <a:t>helpfulness."</a:t>
            </a:r>
            <a:endParaRPr sz="35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9752" y="312972"/>
            <a:ext cx="186563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>
                <a:solidFill>
                  <a:srgbClr val="FFFFFF"/>
                </a:solidFill>
              </a:rPr>
              <a:t>PR</a:t>
            </a:r>
            <a:r>
              <a:rPr dirty="0" sz="3200" spc="-40">
                <a:solidFill>
                  <a:srgbClr val="FFFFFF"/>
                </a:solidFill>
              </a:rPr>
              <a:t>E</a:t>
            </a: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-5">
                <a:solidFill>
                  <a:srgbClr val="FFFFFF"/>
                </a:solidFill>
              </a:rPr>
              <a:t>M</a:t>
            </a:r>
            <a:r>
              <a:rPr dirty="0" sz="3200">
                <a:solidFill>
                  <a:srgbClr val="FFFFFF"/>
                </a:solidFill>
              </a:rPr>
              <a:t>BLE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7094855" cy="589470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marR="234950" indent="-515620">
              <a:lnSpc>
                <a:spcPts val="3460"/>
              </a:lnSpc>
              <a:spcBef>
                <a:spcPts val="8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Plan the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year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with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officers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 </a:t>
            </a: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executive 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committee-set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meeting</a:t>
            </a:r>
            <a:r>
              <a:rPr dirty="0" sz="3200" spc="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rhythm</a:t>
            </a:r>
            <a:endParaRPr sz="3200">
              <a:latin typeface="Calibri"/>
              <a:cs typeface="Calibri"/>
            </a:endParaRPr>
          </a:p>
          <a:p>
            <a:pPr marL="527685" marR="53975" indent="-515620">
              <a:lnSpc>
                <a:spcPts val="3460"/>
              </a:lnSpc>
              <a:spcBef>
                <a:spcPts val="13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Preside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at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meetings and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follow order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of 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business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ceremonies</a:t>
            </a:r>
            <a:endParaRPr sz="3200">
              <a:latin typeface="Calibri"/>
              <a:cs typeface="Calibri"/>
            </a:endParaRPr>
          </a:p>
          <a:p>
            <a:pPr marL="527685" marR="5080" indent="-515620">
              <a:lnSpc>
                <a:spcPts val="3460"/>
              </a:lnSpc>
              <a:spcBef>
                <a:spcPts val="1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Appoint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committees;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supervise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officers;  require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timely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written</a:t>
            </a:r>
            <a:r>
              <a:rPr dirty="0" sz="3200" spc="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reports</a:t>
            </a:r>
            <a:endParaRPr sz="3200">
              <a:latin typeface="Calibri"/>
              <a:cs typeface="Calibri"/>
            </a:endParaRPr>
          </a:p>
          <a:p>
            <a:pPr marL="527685" marR="678815" indent="-515620">
              <a:lnSpc>
                <a:spcPts val="3460"/>
              </a:lnSpc>
              <a:spcBef>
                <a:spcPts val="13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Approve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authorized disbursements;  monitor budget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finance</a:t>
            </a:r>
            <a:r>
              <a:rPr dirty="0" sz="3200" spc="4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reports</a:t>
            </a:r>
            <a:endParaRPr sz="3200">
              <a:latin typeface="Calibri"/>
              <a:cs typeface="Calibri"/>
            </a:endParaRPr>
          </a:p>
          <a:p>
            <a:pPr marL="527685" marR="17145" indent="-515620">
              <a:lnSpc>
                <a:spcPts val="3460"/>
              </a:lnSpc>
              <a:spcBef>
                <a:spcPts val="138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Represent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the </a:t>
            </a:r>
            <a:r>
              <a:rPr dirty="0" sz="3200" spc="-25">
                <a:solidFill>
                  <a:srgbClr val="221F1F"/>
                </a:solidFill>
                <a:latin typeface="Calibri"/>
                <a:cs typeface="Calibri"/>
              </a:rPr>
              <a:t>Post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with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District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 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Department.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Ensure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all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reports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are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filed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2930"/>
            <a:ext cx="210756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>
                <a:solidFill>
                  <a:srgbClr val="FFFFFF"/>
                </a:solidFill>
              </a:rPr>
              <a:t>Commander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491585" y="2382974"/>
            <a:ext cx="1277620" cy="78549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8270" marR="5080" indent="-116205">
              <a:lnSpc>
                <a:spcPts val="2860"/>
              </a:lnSpc>
              <a:spcBef>
                <a:spcPts val="415"/>
              </a:spcBef>
            </a:pPr>
            <a:r>
              <a:rPr dirty="0" sz="2600">
                <a:solidFill>
                  <a:srgbClr val="221F1F"/>
                </a:solidFill>
                <a:latin typeface="Calibri"/>
                <a:cs typeface="Calibri"/>
              </a:rPr>
              <a:t>Fulfill</a:t>
            </a:r>
            <a:r>
              <a:rPr dirty="0" sz="2600" spc="-114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221F1F"/>
                </a:solidFill>
                <a:latin typeface="Calibri"/>
                <a:cs typeface="Calibri"/>
              </a:rPr>
              <a:t>the  </a:t>
            </a:r>
            <a:r>
              <a:rPr dirty="0" sz="2600" spc="-5">
                <a:solidFill>
                  <a:srgbClr val="221F1F"/>
                </a:solidFill>
                <a:latin typeface="Calibri"/>
                <a:cs typeface="Calibri"/>
              </a:rPr>
              <a:t>mission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090565" y="4527002"/>
            <a:ext cx="2027555" cy="78549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385445" marR="5080" indent="-373380">
              <a:lnSpc>
                <a:spcPts val="2860"/>
              </a:lnSpc>
              <a:spcBef>
                <a:spcPts val="415"/>
              </a:spcBef>
            </a:pPr>
            <a:r>
              <a:rPr dirty="0" sz="2600" spc="-5">
                <a:solidFill>
                  <a:srgbClr val="221F1F"/>
                </a:solidFill>
                <a:latin typeface="Calibri"/>
                <a:cs typeface="Calibri"/>
              </a:rPr>
              <a:t>Preside </a:t>
            </a:r>
            <a:r>
              <a:rPr dirty="0" sz="2600" spc="-10">
                <a:solidFill>
                  <a:srgbClr val="221F1F"/>
                </a:solidFill>
                <a:latin typeface="Calibri"/>
                <a:cs typeface="Calibri"/>
              </a:rPr>
              <a:t>over</a:t>
            </a:r>
            <a:r>
              <a:rPr dirty="0" sz="2600" spc="-10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600" spc="-15">
                <a:solidFill>
                  <a:srgbClr val="221F1F"/>
                </a:solidFill>
                <a:latin typeface="Calibri"/>
                <a:cs typeface="Calibri"/>
              </a:rPr>
              <a:t>at  </a:t>
            </a:r>
            <a:r>
              <a:rPr dirty="0" sz="2600" spc="-5">
                <a:solidFill>
                  <a:srgbClr val="221F1F"/>
                </a:solidFill>
                <a:latin typeface="Calibri"/>
                <a:cs typeface="Calibri"/>
              </a:rPr>
              <a:t>Meetings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110888" y="6674112"/>
            <a:ext cx="2050414" cy="78549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09855" marR="5080" indent="-97790">
              <a:lnSpc>
                <a:spcPts val="2860"/>
              </a:lnSpc>
              <a:spcBef>
                <a:spcPts val="415"/>
              </a:spcBef>
            </a:pPr>
            <a:r>
              <a:rPr dirty="0" sz="2600" spc="-10">
                <a:solidFill>
                  <a:srgbClr val="221F1F"/>
                </a:solidFill>
                <a:latin typeface="Calibri"/>
                <a:cs typeface="Calibri"/>
              </a:rPr>
              <a:t>Ensure</a:t>
            </a:r>
            <a:r>
              <a:rPr dirty="0" sz="2600" spc="-7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221F1F"/>
                </a:solidFill>
                <a:latin typeface="Calibri"/>
                <a:cs typeface="Calibri"/>
              </a:rPr>
              <a:t>Officers  </a:t>
            </a:r>
            <a:r>
              <a:rPr dirty="0" sz="2600" spc="-20">
                <a:solidFill>
                  <a:srgbClr val="221F1F"/>
                </a:solidFill>
                <a:latin typeface="Calibri"/>
                <a:cs typeface="Calibri"/>
              </a:rPr>
              <a:t>execute</a:t>
            </a:r>
            <a:r>
              <a:rPr dirty="0" sz="2600" spc="-6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600">
                <a:solidFill>
                  <a:srgbClr val="221F1F"/>
                </a:solidFill>
                <a:latin typeface="Calibri"/>
                <a:cs typeface="Calibri"/>
              </a:rPr>
              <a:t>plans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6920230" cy="457771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Minutes/Records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ts val="365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Files</a:t>
            </a:r>
            <a:endParaRPr sz="3200">
              <a:latin typeface="Calibri"/>
              <a:cs typeface="Calibri"/>
            </a:endParaRPr>
          </a:p>
          <a:p>
            <a:pPr marL="527685">
              <a:lnSpc>
                <a:spcPts val="3650"/>
              </a:lnSpc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(charter/CBL/Insurance/Incorporation)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2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Agendas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Notices</a:t>
            </a:r>
            <a:endParaRPr sz="3200">
              <a:latin typeface="Calibri"/>
              <a:cs typeface="Calibri"/>
            </a:endParaRPr>
          </a:p>
          <a:p>
            <a:pPr marL="527685" marR="434975" indent="-515620">
              <a:lnSpc>
                <a:spcPts val="3460"/>
              </a:lnSpc>
              <a:spcBef>
                <a:spcPts val="145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My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Legion admin </a:t>
            </a: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tasks </a:t>
            </a:r>
            <a:r>
              <a:rPr dirty="0" sz="3200" spc="-25">
                <a:solidFill>
                  <a:srgbClr val="221F1F"/>
                </a:solidFill>
                <a:latin typeface="Calibri"/>
                <a:cs typeface="Calibri"/>
              </a:rPr>
              <a:t>(rosters,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CPR  </a:t>
            </a: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draft,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leadership</a:t>
            </a:r>
            <a:r>
              <a:rPr dirty="0" sz="3200" spc="5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updates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95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Tickler </a:t>
            </a:r>
            <a:r>
              <a:rPr dirty="0" sz="3200" spc="-30">
                <a:solidFill>
                  <a:srgbClr val="221F1F"/>
                </a:solidFill>
                <a:latin typeface="Calibri"/>
                <a:cs typeface="Calibri"/>
              </a:rPr>
              <a:t>for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due</a:t>
            </a:r>
            <a:r>
              <a:rPr dirty="0" sz="3200" spc="2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dates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2806"/>
            <a:ext cx="150685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-5">
                <a:solidFill>
                  <a:srgbClr val="FFFFFF"/>
                </a:solidFill>
              </a:rPr>
              <a:t>d</a:t>
            </a:r>
            <a:r>
              <a:rPr dirty="0" sz="3200">
                <a:solidFill>
                  <a:srgbClr val="FFFFFF"/>
                </a:solidFill>
              </a:rPr>
              <a:t>j</a:t>
            </a:r>
            <a:r>
              <a:rPr dirty="0" sz="3200" spc="-5">
                <a:solidFill>
                  <a:srgbClr val="FFFFFF"/>
                </a:solidFill>
              </a:rPr>
              <a:t>u</a:t>
            </a:r>
            <a:r>
              <a:rPr dirty="0" sz="3200" spc="-35">
                <a:solidFill>
                  <a:srgbClr val="FFFFFF"/>
                </a:solidFill>
              </a:rPr>
              <a:t>t</a:t>
            </a: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-30">
                <a:solidFill>
                  <a:srgbClr val="FFFFFF"/>
                </a:solidFill>
              </a:rPr>
              <a:t>n</a:t>
            </a:r>
            <a:r>
              <a:rPr dirty="0" sz="3200">
                <a:solidFill>
                  <a:srgbClr val="FFFFFF"/>
                </a:solidFill>
              </a:rPr>
              <a:t>t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227456" y="2512768"/>
            <a:ext cx="1809114" cy="54991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344805" marR="5080" indent="-332740">
              <a:lnSpc>
                <a:spcPts val="1970"/>
              </a:lnSpc>
              <a:spcBef>
                <a:spcPts val="325"/>
              </a:spcBef>
            </a:pPr>
            <a:r>
              <a:rPr dirty="0" sz="1800" spc="-10">
                <a:solidFill>
                  <a:srgbClr val="221F1F"/>
                </a:solidFill>
                <a:latin typeface="Calibri"/>
                <a:cs typeface="Calibri"/>
              </a:rPr>
              <a:t>Administrative</a:t>
            </a:r>
            <a:r>
              <a:rPr dirty="0" sz="1800" spc="-7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221F1F"/>
                </a:solidFill>
                <a:latin typeface="Calibri"/>
                <a:cs typeface="Calibri"/>
              </a:rPr>
              <a:t>Hub  &amp;Continuity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166257" y="4405590"/>
            <a:ext cx="1878330" cy="10528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-635">
              <a:lnSpc>
                <a:spcPct val="91500"/>
              </a:lnSpc>
              <a:spcBef>
                <a:spcPts val="280"/>
              </a:spcBef>
            </a:pPr>
            <a:r>
              <a:rPr dirty="0" sz="1800" spc="-15">
                <a:solidFill>
                  <a:srgbClr val="221F1F"/>
                </a:solidFill>
                <a:latin typeface="Calibri"/>
                <a:cs typeface="Calibri"/>
              </a:rPr>
              <a:t>Records,  </a:t>
            </a:r>
            <a:r>
              <a:rPr dirty="0" sz="1800" spc="-5">
                <a:solidFill>
                  <a:srgbClr val="221F1F"/>
                </a:solidFill>
                <a:latin typeface="Calibri"/>
                <a:cs typeface="Calibri"/>
              </a:rPr>
              <a:t>Correspondence,  </a:t>
            </a:r>
            <a:r>
              <a:rPr dirty="0" sz="1800" spc="-20">
                <a:solidFill>
                  <a:srgbClr val="221F1F"/>
                </a:solidFill>
                <a:latin typeface="Calibri"/>
                <a:cs typeface="Calibri"/>
              </a:rPr>
              <a:t>rosters, </a:t>
            </a:r>
            <a:r>
              <a:rPr dirty="0" sz="1800" spc="-5">
                <a:solidFill>
                  <a:srgbClr val="221F1F"/>
                </a:solidFill>
                <a:latin typeface="Calibri"/>
                <a:cs typeface="Calibri"/>
              </a:rPr>
              <a:t>files, official  </a:t>
            </a:r>
            <a:r>
              <a:rPr dirty="0" sz="1800" spc="-15">
                <a:solidFill>
                  <a:srgbClr val="221F1F"/>
                </a:solidFill>
                <a:latin typeface="Calibri"/>
                <a:cs typeface="Calibri"/>
              </a:rPr>
              <a:t>records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323740" y="6929508"/>
            <a:ext cx="16249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21F1F"/>
                </a:solidFill>
                <a:latin typeface="Calibri"/>
                <a:cs typeface="Calibri"/>
              </a:rPr>
              <a:t>Backbone of</a:t>
            </a:r>
            <a:r>
              <a:rPr dirty="0" sz="1800" spc="-6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221F1F"/>
                </a:solidFill>
                <a:latin typeface="Calibri"/>
                <a:cs typeface="Calibri"/>
              </a:rPr>
              <a:t>Post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5882005" cy="369951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Monthly </a:t>
            </a:r>
            <a:r>
              <a:rPr dirty="0" sz="3200" spc="-60">
                <a:solidFill>
                  <a:srgbClr val="221F1F"/>
                </a:solidFill>
                <a:latin typeface="Calibri"/>
                <a:cs typeface="Calibri"/>
              </a:rPr>
              <a:t>Target</a:t>
            </a:r>
            <a:r>
              <a:rPr dirty="0" sz="3200" spc="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Dates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Buddy</a:t>
            </a:r>
            <a:r>
              <a:rPr dirty="0" sz="3200" spc="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Checks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Recruit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Programs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Monitor</a:t>
            </a:r>
            <a:r>
              <a:rPr dirty="0" sz="3200" spc="4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renewals/undeliverable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Report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Monthly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3091"/>
            <a:ext cx="373189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5">
                <a:solidFill>
                  <a:srgbClr val="FFFFFF"/>
                </a:solidFill>
              </a:rPr>
              <a:t>First </a:t>
            </a:r>
            <a:r>
              <a:rPr dirty="0" sz="3200">
                <a:solidFill>
                  <a:srgbClr val="FFFFFF"/>
                </a:solidFill>
              </a:rPr>
              <a:t>Vice</a:t>
            </a:r>
            <a:r>
              <a:rPr dirty="0" sz="3200" spc="-55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Commander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360054" y="2430855"/>
            <a:ext cx="1541780" cy="6985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 marR="5080" indent="421640">
              <a:lnSpc>
                <a:spcPts val="2530"/>
              </a:lnSpc>
              <a:spcBef>
                <a:spcPts val="380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Owns 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dirty="0" sz="2300" spc="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dirty="0" sz="2300" spc="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 spc="-4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ip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358456" y="4414416"/>
            <a:ext cx="1491615" cy="10185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L="12065" marR="5080" indent="635">
              <a:lnSpc>
                <a:spcPct val="91500"/>
              </a:lnSpc>
              <a:spcBef>
                <a:spcPts val="335"/>
              </a:spcBef>
            </a:pP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Growth, 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Recruiting</a:t>
            </a:r>
            <a:r>
              <a:rPr dirty="0" sz="2300" spc="-1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&amp;  </a:t>
            </a: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Retention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302563" y="6564212"/>
            <a:ext cx="1664970" cy="91884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2735" marR="5080" indent="-280670">
              <a:lnSpc>
                <a:spcPct val="127400"/>
              </a:lnSpc>
              <a:spcBef>
                <a:spcPts val="95"/>
              </a:spcBef>
            </a:pP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Buddy</a:t>
            </a:r>
            <a:r>
              <a:rPr dirty="0" sz="2300" spc="-114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Checks 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Schedule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25"/>
              <a:t>Top </a:t>
            </a:r>
            <a:r>
              <a:rPr dirty="0" spc="-5"/>
              <a:t>5</a:t>
            </a:r>
            <a:r>
              <a:rPr dirty="0" spc="50"/>
              <a:t> </a:t>
            </a:r>
            <a:r>
              <a:rPr dirty="0" spc="-5"/>
              <a:t>Duties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73143" y="2744353"/>
            <a:ext cx="4930140" cy="1257300"/>
          </a:xfrm>
          <a:prstGeom prst="rect">
            <a:avLst/>
          </a:prstGeom>
        </p:spPr>
        <p:txBody>
          <a:bodyPr wrap="square" lIns="0" tIns="14033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Month by Month</a:t>
            </a:r>
            <a:r>
              <a:rPr dirty="0" sz="3200" spc="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Calendar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Partner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 Coordination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73143" y="3975746"/>
            <a:ext cx="6696709" cy="2315210"/>
          </a:xfrm>
          <a:prstGeom prst="rect">
            <a:avLst/>
          </a:prstGeom>
        </p:spPr>
        <p:txBody>
          <a:bodyPr wrap="square" lIns="0" tIns="142240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12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Recruit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dirty="0" sz="3200" spc="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Programs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2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Staffing/Promotion/After-action</a:t>
            </a:r>
            <a:endParaRPr sz="3200">
              <a:latin typeface="Calibri"/>
              <a:cs typeface="Calibri"/>
            </a:endParaRPr>
          </a:p>
          <a:p>
            <a:pPr marL="527685" marR="5080" indent="-515620">
              <a:lnSpc>
                <a:spcPts val="3460"/>
              </a:lnSpc>
              <a:spcBef>
                <a:spcPts val="1440"/>
              </a:spcBef>
              <a:buAutoNum type="arabicPeriod" startAt="3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Ceremonies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Support/Meeting Impact 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Reposts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9752" y="357168"/>
            <a:ext cx="3957954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" b="1">
                <a:solidFill>
                  <a:srgbClr val="FFFFFF"/>
                </a:solidFill>
                <a:latin typeface="Calibri"/>
                <a:cs typeface="Calibri"/>
              </a:rPr>
              <a:t>Second Vice</a:t>
            </a:r>
            <a:r>
              <a:rPr dirty="0" sz="3000" spc="-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000" spc="-5" b="1">
                <a:solidFill>
                  <a:srgbClr val="FFFFFF"/>
                </a:solidFill>
                <a:latin typeface="Calibri"/>
                <a:cs typeface="Calibri"/>
              </a:rPr>
              <a:t>Commander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2290068" y="2591319"/>
            <a:ext cx="1680845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Run</a:t>
            </a:r>
            <a:r>
              <a:rPr dirty="0" sz="2300" spc="-7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Programs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1186228" y="4414416"/>
            <a:ext cx="1835150" cy="10185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L="12700" marR="5080">
              <a:lnSpc>
                <a:spcPct val="91500"/>
              </a:lnSpc>
              <a:spcBef>
                <a:spcPts val="335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Social</a:t>
            </a:r>
            <a:r>
              <a:rPr dirty="0" sz="2300" spc="-8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Calendar  </a:t>
            </a: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to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drive  </a:t>
            </a: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engagement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2489984" y="6721990"/>
            <a:ext cx="1290320" cy="6985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64135" marR="5080" indent="-52069">
              <a:lnSpc>
                <a:spcPts val="2530"/>
              </a:lnSpc>
              <a:spcBef>
                <a:spcPts val="380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Visibility</a:t>
            </a:r>
            <a:r>
              <a:rPr dirty="0" sz="2300" spc="-7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&amp;  </a:t>
            </a: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Retention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6429375" cy="369951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Monthly </a:t>
            </a:r>
            <a:r>
              <a:rPr dirty="0" sz="3200" spc="-30">
                <a:solidFill>
                  <a:srgbClr val="221F1F"/>
                </a:solidFill>
                <a:latin typeface="Calibri"/>
                <a:cs typeface="Calibri"/>
              </a:rPr>
              <a:t>Written</a:t>
            </a:r>
            <a:r>
              <a:rPr dirty="0" sz="3200" spc="3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Reports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Accurate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Books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-3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Controls/Bonding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Annual</a:t>
            </a:r>
            <a:r>
              <a:rPr dirty="0" sz="3200" spc="2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Budget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Filings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(IRS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990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 </a:t>
            </a:r>
            <a:r>
              <a:rPr dirty="0" sz="3200" spc="-25">
                <a:solidFill>
                  <a:srgbClr val="221F1F"/>
                </a:solidFill>
                <a:latin typeface="Calibri"/>
                <a:cs typeface="Calibri"/>
              </a:rPr>
              <a:t>State</a:t>
            </a:r>
            <a:r>
              <a:rPr dirty="0" sz="3200" spc="4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Forms)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Audits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3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20">
                <a:solidFill>
                  <a:srgbClr val="221F1F"/>
                </a:solidFill>
                <a:latin typeface="Calibri"/>
                <a:cs typeface="Calibri"/>
              </a:rPr>
              <a:t>Reviews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3091"/>
            <a:ext cx="256603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FFFFFF"/>
                </a:solidFill>
              </a:rPr>
              <a:t>Finance</a:t>
            </a:r>
            <a:r>
              <a:rPr dirty="0" sz="3200" spc="-9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Officer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204946" y="2609861"/>
            <a:ext cx="185229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15">
                <a:solidFill>
                  <a:srgbClr val="221F1F"/>
                </a:solidFill>
                <a:latin typeface="Calibri"/>
                <a:cs typeface="Calibri"/>
              </a:rPr>
              <a:t>Safeguard</a:t>
            </a:r>
            <a:r>
              <a:rPr dirty="0" sz="2100" spc="-6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Assets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139237" y="4607393"/>
            <a:ext cx="1932939" cy="64008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 marR="5080" indent="511809">
              <a:lnSpc>
                <a:spcPts val="2320"/>
              </a:lnSpc>
              <a:spcBef>
                <a:spcPts val="340"/>
              </a:spcBef>
            </a:pP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Manage  I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dirty="0" sz="2100" spc="-15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 spc="5">
                <a:solidFill>
                  <a:srgbClr val="221F1F"/>
                </a:solidFill>
                <a:latin typeface="Calibri"/>
                <a:cs typeface="Calibri"/>
              </a:rPr>
              <a:t>/</a:t>
            </a:r>
            <a:r>
              <a:rPr dirty="0" sz="2100" spc="-1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xp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dirty="0" sz="2100" spc="-1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107639" y="6608009"/>
            <a:ext cx="2057400" cy="932180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algn="ctr" marL="12700" marR="5080" indent="-1270">
              <a:lnSpc>
                <a:spcPct val="91700"/>
              </a:lnSpc>
              <a:spcBef>
                <a:spcPts val="309"/>
              </a:spcBef>
            </a:pP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Monthly  Reporting/Annual  B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ud</a:t>
            </a:r>
            <a:r>
              <a:rPr dirty="0" sz="2100" spc="-2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dirty="0" sz="2100" spc="-1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 spc="5">
                <a:solidFill>
                  <a:srgbClr val="221F1F"/>
                </a:solidFill>
                <a:latin typeface="Calibri"/>
                <a:cs typeface="Calibri"/>
              </a:rPr>
              <a:t>t-L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ad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100" spc="-4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dirty="0" sz="2100" spc="-1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dirty="0" sz="2100" spc="-5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dirty="0" sz="210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5709920" cy="4138929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0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Invocation/Benediction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Care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List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</a:t>
            </a:r>
            <a:r>
              <a:rPr dirty="0" sz="3200" spc="2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Outreach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Coordinate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dirty="0" sz="3200" spc="2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Clergy</a:t>
            </a:r>
            <a:endParaRPr sz="3200">
              <a:latin typeface="Calibri"/>
              <a:cs typeface="Calibri"/>
            </a:endParaRPr>
          </a:p>
          <a:p>
            <a:pPr marL="527685" marR="5080" indent="-515620">
              <a:lnSpc>
                <a:spcPts val="3460"/>
              </a:lnSpc>
              <a:spcBef>
                <a:spcPts val="14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Support POW/MIA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&amp;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Memorial  Observances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95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Advise 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dirty="0" sz="3200" spc="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Morale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2949"/>
            <a:ext cx="149796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>
                <a:solidFill>
                  <a:srgbClr val="FFFFFF"/>
                </a:solidFill>
              </a:rPr>
              <a:t>Ch</a:t>
            </a: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-5">
                <a:solidFill>
                  <a:srgbClr val="FFFFFF"/>
                </a:solidFill>
              </a:rPr>
              <a:t>p</a:t>
            </a:r>
            <a:r>
              <a:rPr dirty="0" sz="3200" spc="5">
                <a:solidFill>
                  <a:srgbClr val="FFFFFF"/>
                </a:solidFill>
              </a:rPr>
              <a:t>l</a:t>
            </a: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5">
                <a:solidFill>
                  <a:srgbClr val="FFFFFF"/>
                </a:solidFill>
              </a:rPr>
              <a:t>i</a:t>
            </a:r>
            <a:r>
              <a:rPr dirty="0" sz="3200">
                <a:solidFill>
                  <a:srgbClr val="FFFFFF"/>
                </a:solidFill>
              </a:rPr>
              <a:t>n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478917" y="2319476"/>
            <a:ext cx="1304290" cy="900430"/>
          </a:xfrm>
          <a:prstGeom prst="rect">
            <a:avLst/>
          </a:prstGeom>
        </p:spPr>
        <p:txBody>
          <a:bodyPr wrap="square" lIns="0" tIns="59055" rIns="0" bIns="0" rtlCol="0" vert="horz">
            <a:spAutoFit/>
          </a:bodyPr>
          <a:lstStyle/>
          <a:p>
            <a:pPr marL="33655" marR="5080" indent="-21590">
              <a:lnSpc>
                <a:spcPts val="3290"/>
              </a:lnSpc>
              <a:spcBef>
                <a:spcPts val="465"/>
              </a:spcBef>
            </a:pP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piri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al  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Support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452800" y="4463502"/>
            <a:ext cx="1304290" cy="900430"/>
          </a:xfrm>
          <a:prstGeom prst="rect">
            <a:avLst/>
          </a:prstGeom>
        </p:spPr>
        <p:txBody>
          <a:bodyPr wrap="square" lIns="0" tIns="59055" rIns="0" bIns="0" rtlCol="0" vert="horz">
            <a:spAutoFit/>
          </a:bodyPr>
          <a:lstStyle/>
          <a:p>
            <a:pPr marL="300355" marR="5080" indent="-288290">
              <a:lnSpc>
                <a:spcPts val="3290"/>
              </a:lnSpc>
              <a:spcBef>
                <a:spcPts val="465"/>
              </a:spcBef>
            </a:pP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piri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al  </a:t>
            </a:r>
            <a:r>
              <a:rPr dirty="0" sz="3000" spc="-25">
                <a:solidFill>
                  <a:srgbClr val="221F1F"/>
                </a:solidFill>
                <a:latin typeface="Calibri"/>
                <a:cs typeface="Calibri"/>
              </a:rPr>
              <a:t>Care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136288" y="6610611"/>
            <a:ext cx="1998980" cy="900430"/>
          </a:xfrm>
          <a:prstGeom prst="rect">
            <a:avLst/>
          </a:prstGeom>
        </p:spPr>
        <p:txBody>
          <a:bodyPr wrap="square" lIns="0" tIns="59055" rIns="0" bIns="0" rtlCol="0" vert="horz">
            <a:spAutoFit/>
          </a:bodyPr>
          <a:lstStyle/>
          <a:p>
            <a:pPr marL="12700" marR="5080" indent="292100">
              <a:lnSpc>
                <a:spcPts val="3290"/>
              </a:lnSpc>
              <a:spcBef>
                <a:spcPts val="465"/>
              </a:spcBef>
            </a:pP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Rituals 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&amp;  </a:t>
            </a:r>
            <a:r>
              <a:rPr dirty="0" sz="3000" spc="5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dirty="0" sz="3000" spc="-2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dirty="0" sz="3000" spc="-1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3000" spc="2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dirty="0" sz="3000" spc="-5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dirty="0" sz="3000" spc="-5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dirty="0" sz="3000" spc="-1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300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143" y="2151804"/>
            <a:ext cx="6663055" cy="4138929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4000" spc="-125" b="1">
                <a:solidFill>
                  <a:srgbClr val="D51F31"/>
                </a:solidFill>
                <a:latin typeface="Calibri"/>
                <a:cs typeface="Calibri"/>
              </a:rPr>
              <a:t>Top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5</a:t>
            </a:r>
            <a:r>
              <a:rPr dirty="0" sz="4000" spc="114" b="1">
                <a:solidFill>
                  <a:srgbClr val="D51F31"/>
                </a:solidFill>
                <a:latin typeface="Calibri"/>
                <a:cs typeface="Calibri"/>
              </a:rPr>
              <a:t> </a:t>
            </a:r>
            <a:r>
              <a:rPr dirty="0" sz="4000" spc="-5" b="1">
                <a:solidFill>
                  <a:srgbClr val="D51F31"/>
                </a:solidFill>
                <a:latin typeface="Calibri"/>
                <a:cs typeface="Calibri"/>
              </a:rPr>
              <a:t>Duties</a:t>
            </a:r>
            <a:endParaRPr sz="4000">
              <a:latin typeface="Calibri"/>
              <a:cs typeface="Calibri"/>
            </a:endParaRPr>
          </a:p>
          <a:p>
            <a:pPr marL="527685" marR="5080" indent="-515620">
              <a:lnSpc>
                <a:spcPts val="3460"/>
              </a:lnSpc>
              <a:spcBef>
                <a:spcPts val="8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Room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Set Up (flags, Bible, POW/MIA, 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Gavel,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Agenda)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9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Decorum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Color</a:t>
            </a:r>
            <a:r>
              <a:rPr dirty="0" sz="320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Guard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Ceremonies</a:t>
            </a: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221F1F"/>
                </a:solidFill>
                <a:latin typeface="Calibri"/>
                <a:cs typeface="Calibri"/>
              </a:rPr>
              <a:t>Support</a:t>
            </a:r>
            <a:endParaRPr sz="32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3200" spc="-15">
                <a:solidFill>
                  <a:srgbClr val="221F1F"/>
                </a:solidFill>
                <a:latin typeface="Calibri"/>
                <a:cs typeface="Calibri"/>
              </a:rPr>
              <a:t>Equipment</a:t>
            </a:r>
            <a:r>
              <a:rPr dirty="0" sz="3200" spc="3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3200" spc="-10">
                <a:solidFill>
                  <a:srgbClr val="221F1F"/>
                </a:solidFill>
                <a:latin typeface="Calibri"/>
                <a:cs typeface="Calibri"/>
              </a:rPr>
              <a:t>Care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9799" y="312949"/>
            <a:ext cx="295402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5">
                <a:solidFill>
                  <a:srgbClr val="FFFFFF"/>
                </a:solidFill>
              </a:rPr>
              <a:t>Sergeant </a:t>
            </a:r>
            <a:r>
              <a:rPr dirty="0" sz="3200" spc="-50">
                <a:solidFill>
                  <a:srgbClr val="FFFFFF"/>
                </a:solidFill>
              </a:rPr>
              <a:t>At</a:t>
            </a:r>
            <a:r>
              <a:rPr dirty="0" sz="3200" spc="-8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Arms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1481816" y="1179576"/>
            <a:ext cx="3307079" cy="3520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540794" y="1230706"/>
            <a:ext cx="3189413" cy="3390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2438010" y="2270390"/>
            <a:ext cx="1386205" cy="10185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algn="ctr" marL="12700" marR="5080" indent="-1270">
              <a:lnSpc>
                <a:spcPct val="91500"/>
              </a:lnSpc>
              <a:spcBef>
                <a:spcPts val="335"/>
              </a:spcBef>
            </a:pP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Order 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&amp; 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dirty="0" sz="2300" spc="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 spc="-4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dirty="0" sz="2300" spc="5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dirty="0" sz="230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ial  </a:t>
            </a:r>
            <a:r>
              <a:rPr dirty="0" sz="2300" spc="-10">
                <a:solidFill>
                  <a:srgbClr val="221F1F"/>
                </a:solidFill>
                <a:latin typeface="Calibri"/>
                <a:cs typeface="Calibri"/>
              </a:rPr>
              <a:t>Standards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50068" y="3311652"/>
            <a:ext cx="2842258" cy="3520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510373" y="3351656"/>
            <a:ext cx="2722554" cy="3401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320340" y="4735345"/>
            <a:ext cx="1569085" cy="3765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00" spc="-15">
                <a:solidFill>
                  <a:srgbClr val="221F1F"/>
                </a:solidFill>
                <a:latin typeface="Calibri"/>
                <a:cs typeface="Calibri"/>
              </a:rPr>
              <a:t>Room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Set</a:t>
            </a:r>
            <a:r>
              <a:rPr dirty="0" sz="2300" spc="-7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484864" y="5437632"/>
            <a:ext cx="3307079" cy="33070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544775" y="5479072"/>
            <a:ext cx="3186867" cy="31877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2369619" y="6882455"/>
            <a:ext cx="1532890" cy="376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Color</a:t>
            </a:r>
            <a:r>
              <a:rPr dirty="0" sz="2300" spc="-65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dirty="0" sz="2300" spc="-5">
                <a:solidFill>
                  <a:srgbClr val="221F1F"/>
                </a:solidFill>
                <a:latin typeface="Calibri"/>
                <a:cs typeface="Calibri"/>
              </a:rPr>
              <a:t>Details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Bossen, Erin</dc:creator>
  <dcterms:created xsi:type="dcterms:W3CDTF">2025-11-07T18:04:15Z</dcterms:created>
  <dcterms:modified xsi:type="dcterms:W3CDTF">2025-11-07T18:04:15Z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2025-10-29T00:00:00Z</vt:filetime>
  </property>
  <property fmtid="{D5CDD505-2E9C-101B-9397-08002B2CF9AE}" pid="3" name="Creator">
    <vt:lpwstr>Acrobat PDFMaker 25 for PowerPoint</vt:lpwstr>
  </property>
  <property fmtid="{D5CDD505-2E9C-101B-9397-08002B2CF9AE}" pid="4" name="LastSaved">
    <vt:filetime>2025-11-07T00:00:00Z</vt:filetime>
  </property>
</Properties>
</file>