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5319B-79EF-4219-9830-6F9D4A366CB7}" v="4" dt="2025-11-03T16:34:20.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08" d="100"/>
          <a:sy n="108" d="100"/>
        </p:scale>
        <p:origin x="5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bie  Kimelton" userId="2ZHaluLYKtWSPYj3j3Jf0vOp63wiDUWbSXW3tPpfykI=" providerId="None" clId="Web-{9095319B-79EF-4219-9830-6F9D4A366CB7}"/>
    <pc:docChg chg="modSld">
      <pc:chgData name="Bobbie  Kimelton" userId="2ZHaluLYKtWSPYj3j3Jf0vOp63wiDUWbSXW3tPpfykI=" providerId="None" clId="Web-{9095319B-79EF-4219-9830-6F9D4A366CB7}" dt="2025-11-03T16:34:20.717" v="3" actId="1076"/>
      <pc:docMkLst>
        <pc:docMk/>
      </pc:docMkLst>
      <pc:sldChg chg="modSp">
        <pc:chgData name="Bobbie  Kimelton" userId="2ZHaluLYKtWSPYj3j3Jf0vOp63wiDUWbSXW3tPpfykI=" providerId="None" clId="Web-{9095319B-79EF-4219-9830-6F9D4A366CB7}" dt="2025-11-03T16:33:50.483" v="1"/>
        <pc:sldMkLst>
          <pc:docMk/>
          <pc:sldMk cId="3598680731" sldId="256"/>
        </pc:sldMkLst>
        <pc:picChg chg="mod modCrop">
          <ac:chgData name="Bobbie  Kimelton" userId="2ZHaluLYKtWSPYj3j3Jf0vOp63wiDUWbSXW3tPpfykI=" providerId="None" clId="Web-{9095319B-79EF-4219-9830-6F9D4A366CB7}" dt="2025-11-03T16:33:50.483" v="1"/>
          <ac:picMkLst>
            <pc:docMk/>
            <pc:sldMk cId="3598680731" sldId="256"/>
            <ac:picMk id="1026" creationId="{C02C2FB7-FE08-85AB-927E-69AB5F4DB32B}"/>
          </ac:picMkLst>
        </pc:picChg>
      </pc:sldChg>
      <pc:sldChg chg="modSp">
        <pc:chgData name="Bobbie  Kimelton" userId="2ZHaluLYKtWSPYj3j3Jf0vOp63wiDUWbSXW3tPpfykI=" providerId="None" clId="Web-{9095319B-79EF-4219-9830-6F9D4A366CB7}" dt="2025-11-03T16:34:20.717" v="3" actId="1076"/>
        <pc:sldMkLst>
          <pc:docMk/>
          <pc:sldMk cId="3243156527" sldId="262"/>
        </pc:sldMkLst>
        <pc:picChg chg="mod">
          <ac:chgData name="Bobbie  Kimelton" userId="2ZHaluLYKtWSPYj3j3Jf0vOp63wiDUWbSXW3tPpfykI=" providerId="None" clId="Web-{9095319B-79EF-4219-9830-6F9D4A366CB7}" dt="2025-11-03T16:34:20.717" v="3" actId="1076"/>
          <ac:picMkLst>
            <pc:docMk/>
            <pc:sldMk cId="3243156527" sldId="262"/>
            <ac:picMk id="5" creationId="{C9CBC48C-C6F6-6B1B-8799-25D3DC259E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58FFF-5C12-450A-99DB-CC45C6A731A7}"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61D19-E56C-4672-A2C1-4DF1CCD22F03}" type="slidenum">
              <a:rPr lang="en-US" smtClean="0"/>
              <a:t>‹#›</a:t>
            </a:fld>
            <a:endParaRPr lang="en-US"/>
          </a:p>
        </p:txBody>
      </p:sp>
    </p:spTree>
    <p:extLst>
      <p:ext uri="{BB962C8B-B14F-4D97-AF65-F5344CB8AC3E}">
        <p14:creationId xmlns:p14="http://schemas.microsoft.com/office/powerpoint/2010/main" val="362215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VII of the 1964 Civil Rights Act:  </a:t>
            </a:r>
          </a:p>
        </p:txBody>
      </p:sp>
      <p:sp>
        <p:nvSpPr>
          <p:cNvPr id="4" name="Slide Number Placeholder 3"/>
          <p:cNvSpPr>
            <a:spLocks noGrp="1"/>
          </p:cNvSpPr>
          <p:nvPr>
            <p:ph type="sldNum" sz="quarter" idx="5"/>
          </p:nvPr>
        </p:nvSpPr>
        <p:spPr/>
        <p:txBody>
          <a:bodyPr/>
          <a:lstStyle/>
          <a:p>
            <a:fld id="{60C61D19-E56C-4672-A2C1-4DF1CCD22F03}" type="slidenum">
              <a:rPr lang="en-US" smtClean="0"/>
              <a:t>2</a:t>
            </a:fld>
            <a:endParaRPr lang="en-US"/>
          </a:p>
        </p:txBody>
      </p:sp>
    </p:spTree>
    <p:extLst>
      <p:ext uri="{BB962C8B-B14F-4D97-AF65-F5344CB8AC3E}">
        <p14:creationId xmlns:p14="http://schemas.microsoft.com/office/powerpoint/2010/main" val="119742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VII of the 1964 Civil Rights Act:   Original legislation applied to employees of federal and state government</a:t>
            </a:r>
          </a:p>
        </p:txBody>
      </p:sp>
      <p:sp>
        <p:nvSpPr>
          <p:cNvPr id="4" name="Slide Number Placeholder 3"/>
          <p:cNvSpPr>
            <a:spLocks noGrp="1"/>
          </p:cNvSpPr>
          <p:nvPr>
            <p:ph type="sldNum" sz="quarter" idx="5"/>
          </p:nvPr>
        </p:nvSpPr>
        <p:spPr/>
        <p:txBody>
          <a:bodyPr/>
          <a:lstStyle/>
          <a:p>
            <a:fld id="{60C61D19-E56C-4672-A2C1-4DF1CCD22F03}" type="slidenum">
              <a:rPr lang="en-US" smtClean="0"/>
              <a:t>3</a:t>
            </a:fld>
            <a:endParaRPr lang="en-US"/>
          </a:p>
        </p:txBody>
      </p:sp>
    </p:spTree>
    <p:extLst>
      <p:ext uri="{BB962C8B-B14F-4D97-AF65-F5344CB8AC3E}">
        <p14:creationId xmlns:p14="http://schemas.microsoft.com/office/powerpoint/2010/main" val="146846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Rights Act of 1991   Moves beyond government employees to private employers</a:t>
            </a:r>
            <a:r>
              <a:rPr lang="en-US"/>
              <a:t>.  </a:t>
            </a:r>
            <a:endParaRPr lang="en-US" dirty="0"/>
          </a:p>
          <a:p>
            <a:endParaRPr lang="en-US" dirty="0"/>
          </a:p>
          <a:p>
            <a:r>
              <a:rPr lang="en-US" dirty="0"/>
              <a:t>What about age or disability?  Why aren’t they included:  Discrimination against older workers or disabled workers are covered under a different law:</a:t>
            </a:r>
          </a:p>
          <a:p>
            <a:r>
              <a:rPr lang="en-US" dirty="0"/>
              <a:t>Age Discrimination in Employment Act (ADEA) and the Americans with Disabilities Act (ADA).  In Arizona we also are required to comply with the Arizona Civil Rights Act.  </a:t>
            </a:r>
          </a:p>
        </p:txBody>
      </p:sp>
      <p:sp>
        <p:nvSpPr>
          <p:cNvPr id="4" name="Slide Number Placeholder 3"/>
          <p:cNvSpPr>
            <a:spLocks noGrp="1"/>
          </p:cNvSpPr>
          <p:nvPr>
            <p:ph type="sldNum" sz="quarter" idx="5"/>
          </p:nvPr>
        </p:nvSpPr>
        <p:spPr/>
        <p:txBody>
          <a:bodyPr/>
          <a:lstStyle/>
          <a:p>
            <a:fld id="{60C61D19-E56C-4672-A2C1-4DF1CCD22F03}" type="slidenum">
              <a:rPr lang="en-US" smtClean="0"/>
              <a:t>4</a:t>
            </a:fld>
            <a:endParaRPr lang="en-US"/>
          </a:p>
        </p:txBody>
      </p:sp>
    </p:spTree>
    <p:extLst>
      <p:ext uri="{BB962C8B-B14F-4D97-AF65-F5344CB8AC3E}">
        <p14:creationId xmlns:p14="http://schemas.microsoft.com/office/powerpoint/2010/main" val="118269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Rights Act of 1991   Moves beyond government employees to private employers</a:t>
            </a:r>
            <a:r>
              <a:rPr lang="en-US"/>
              <a:t>.  </a:t>
            </a:r>
            <a:endParaRPr lang="en-US" dirty="0"/>
          </a:p>
          <a:p>
            <a:endParaRPr lang="en-US" dirty="0"/>
          </a:p>
          <a:p>
            <a:r>
              <a:rPr lang="en-US" dirty="0"/>
              <a:t>What about age or disability?  Why aren’t they included:  Discrimination against older workers or disabled workers are covered under a different law:</a:t>
            </a:r>
          </a:p>
          <a:p>
            <a:r>
              <a:rPr lang="en-US" dirty="0"/>
              <a:t>Age Discrimination in Employment Act (ADEA) and the Americans with Disabilities Act (ADA).  In Arizona we also are required to comply with the Arizona Civil Rights Act.  </a:t>
            </a:r>
          </a:p>
        </p:txBody>
      </p:sp>
      <p:sp>
        <p:nvSpPr>
          <p:cNvPr id="4" name="Slide Number Placeholder 3"/>
          <p:cNvSpPr>
            <a:spLocks noGrp="1"/>
          </p:cNvSpPr>
          <p:nvPr>
            <p:ph type="sldNum" sz="quarter" idx="5"/>
          </p:nvPr>
        </p:nvSpPr>
        <p:spPr/>
        <p:txBody>
          <a:bodyPr/>
          <a:lstStyle/>
          <a:p>
            <a:fld id="{60C61D19-E56C-4672-A2C1-4DF1CCD22F03}" type="slidenum">
              <a:rPr lang="en-US" smtClean="0"/>
              <a:t>5</a:t>
            </a:fld>
            <a:endParaRPr lang="en-US"/>
          </a:p>
        </p:txBody>
      </p:sp>
    </p:spTree>
    <p:extLst>
      <p:ext uri="{BB962C8B-B14F-4D97-AF65-F5344CB8AC3E}">
        <p14:creationId xmlns:p14="http://schemas.microsoft.com/office/powerpoint/2010/main" val="311394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Fifteen or more employees for twenty weeks or more during the current or </a:t>
            </a:r>
            <a:r>
              <a:rPr lang="en-US" dirty="0" err="1"/>
              <a:t>preceeding</a:t>
            </a:r>
            <a:r>
              <a:rPr lang="en-US" dirty="0"/>
              <a:t> year….Sexual Harassment only have to have one employee.</a:t>
            </a:r>
          </a:p>
        </p:txBody>
      </p:sp>
      <p:sp>
        <p:nvSpPr>
          <p:cNvPr id="4" name="Slide Number Placeholder 3"/>
          <p:cNvSpPr>
            <a:spLocks noGrp="1"/>
          </p:cNvSpPr>
          <p:nvPr>
            <p:ph type="sldNum" sz="quarter" idx="5"/>
          </p:nvPr>
        </p:nvSpPr>
        <p:spPr/>
        <p:txBody>
          <a:bodyPr/>
          <a:lstStyle/>
          <a:p>
            <a:fld id="{60C61D19-E56C-4672-A2C1-4DF1CCD22F03}" type="slidenum">
              <a:rPr lang="en-US" smtClean="0"/>
              <a:t>6</a:t>
            </a:fld>
            <a:endParaRPr lang="en-US"/>
          </a:p>
        </p:txBody>
      </p:sp>
    </p:spTree>
    <p:extLst>
      <p:ext uri="{BB962C8B-B14F-4D97-AF65-F5344CB8AC3E}">
        <p14:creationId xmlns:p14="http://schemas.microsoft.com/office/powerpoint/2010/main" val="55555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Hostile Work Environment:  Subjected to Verbal or physical conduct of a harassing nature.  Conduct is unwelcome, severe or pervasive</a:t>
            </a:r>
          </a:p>
          <a:p>
            <a:r>
              <a:rPr lang="en-US" dirty="0"/>
              <a:t>Objectively and Subjectively Offensive “Reasonable Person Standard”    Look at the totality of the circumstances including the frequency of the conduct, the severity of the conduct (rape, assault) whether it is physically threatening or humiliating or merely offensive.  Does it interfere with the employee’s work performance.  </a:t>
            </a:r>
          </a:p>
          <a:p>
            <a:endParaRPr lang="en-US" dirty="0"/>
          </a:p>
          <a:p>
            <a:r>
              <a:rPr lang="en-US" dirty="0"/>
              <a:t>Quid Pro Quo:  This for That.  Condition an employment benefit based on employees acceptance of an implicit or explicit condition (sexual favors0.  Employer must articulate a legitimate, nondiscriminatory reason for its conduct.  If the evidence as a whole demonstrates that the employer’s explanation is pretextual and that it is more likely than not the reason was refusal of sexual advances.</a:t>
            </a:r>
          </a:p>
        </p:txBody>
      </p:sp>
      <p:sp>
        <p:nvSpPr>
          <p:cNvPr id="4" name="Slide Number Placeholder 3"/>
          <p:cNvSpPr>
            <a:spLocks noGrp="1"/>
          </p:cNvSpPr>
          <p:nvPr>
            <p:ph type="sldNum" sz="quarter" idx="5"/>
          </p:nvPr>
        </p:nvSpPr>
        <p:spPr/>
        <p:txBody>
          <a:bodyPr/>
          <a:lstStyle/>
          <a:p>
            <a:fld id="{60C61D19-E56C-4672-A2C1-4DF1CCD22F03}" type="slidenum">
              <a:rPr lang="en-US" smtClean="0"/>
              <a:t>7</a:t>
            </a:fld>
            <a:endParaRPr lang="en-US"/>
          </a:p>
        </p:txBody>
      </p:sp>
    </p:spTree>
    <p:extLst>
      <p:ext uri="{BB962C8B-B14F-4D97-AF65-F5344CB8AC3E}">
        <p14:creationId xmlns:p14="http://schemas.microsoft.com/office/powerpoint/2010/main" val="368677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56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99106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23413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6922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23616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06740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75956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39550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3307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34134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11/7/2025</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287275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11/7/2025</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483172446"/>
      </p:ext>
    </p:extLst>
  </p:cSld>
  <p:clrMap bg1="dk1" tx1="lt1" bg2="dk2" tx2="lt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07" r:id="rId6"/>
    <p:sldLayoutId id="2147483903" r:id="rId7"/>
    <p:sldLayoutId id="2147483904" r:id="rId8"/>
    <p:sldLayoutId id="2147483905" r:id="rId9"/>
    <p:sldLayoutId id="2147483906" r:id="rId10"/>
    <p:sldLayoutId id="2147483908"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anklinmatters.org/2014/06/franklin-medway-american-legion-1st.html?m=0"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anklinmatters.org/2014/06/franklin-medway-american-legion-1st.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ranklinmatters.org/2014/06/franklin-medway-american-legion-1st.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nylegion.net/legionnaires-kick-off-mid-winter-conference-welcome-special-guest-from-texa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jayrotackle.com.au/physical-disability-during-pregnancy/" TargetMode="External"/><Relationship Id="rId3" Type="http://schemas.openxmlformats.org/officeDocument/2006/relationships/image" Target="../media/image4.jpg"/><Relationship Id="rId7" Type="http://schemas.openxmlformats.org/officeDocument/2006/relationships/image" Target="../media/image6.jpg"/><Relationship Id="rId12" Type="http://schemas.openxmlformats.org/officeDocument/2006/relationships/hyperlink" Target="https://www.legion.org/legislative/243121/legion-testify-house-committee-veterans%E2%80%99-affairs-subcommittee-heal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thepilot.com/news/features/local-american-legion-post-initiates-new-and-continuing-post-members/article_36ff36c2-ece4-11e4-b591-2b9991bcb15d.html" TargetMode="External"/><Relationship Id="rId11" Type="http://schemas.openxmlformats.org/officeDocument/2006/relationships/image" Target="../media/image8.jpg"/><Relationship Id="rId5" Type="http://schemas.openxmlformats.org/officeDocument/2006/relationships/image" Target="../media/image5.jpg"/><Relationship Id="rId10" Type="http://schemas.openxmlformats.org/officeDocument/2006/relationships/hyperlink" Target="https://www.nbcnews.com/news/asian-america/asian-american-army-vet-joins-va-s-advisory-committee-minority-n647391" TargetMode="External"/><Relationship Id="rId4" Type="http://schemas.openxmlformats.org/officeDocument/2006/relationships/hyperlink" Target="https://www.sdlegion.org/join-the-south-dakota-american-legion/" TargetMode="External"/><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hyperlink" Target="https://www.nbcnews.com/news/asian-america/asian-american-army-vet-joins-va-s-advisory-committee-minority-n647391" TargetMode="External"/><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thepilot.com/news/features/local-american-legion-post-initiates-new-and-continuing-post-members/article_36ff36c2-ece4-11e4-b591-2b9991bcb15d.html" TargetMode="External"/><Relationship Id="rId5" Type="http://schemas.openxmlformats.org/officeDocument/2006/relationships/image" Target="../media/image5.jpg"/><Relationship Id="rId10" Type="http://schemas.openxmlformats.org/officeDocument/2006/relationships/hyperlink" Target="https://www.legion.org/legislative/243121/legion-testify-house-committee-veterans%E2%80%99-affairs-subcommittee-health" TargetMode="External"/><Relationship Id="rId4" Type="http://schemas.openxmlformats.org/officeDocument/2006/relationships/hyperlink" Target="https://www.sdlegion.org/join-the-south-dakota-american-legion/" TargetMode="External"/><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hyperlink" Target="https://www.nbcnews.com/news/asian-america/asian-american-army-vet-joins-va-s-advisory-committee-minority-n647391" TargetMode="External"/><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thepilot.com/news/features/local-american-legion-post-initiates-new-and-continuing-post-members/article_36ff36c2-ece4-11e4-b591-2b9991bcb15d.html" TargetMode="External"/><Relationship Id="rId5" Type="http://schemas.openxmlformats.org/officeDocument/2006/relationships/image" Target="../media/image5.jpg"/><Relationship Id="rId10" Type="http://schemas.openxmlformats.org/officeDocument/2006/relationships/hyperlink" Target="https://www.legion.org/legislative/243121/legion-testify-house-committee-veterans%E2%80%99-affairs-subcommittee-health" TargetMode="External"/><Relationship Id="rId4" Type="http://schemas.openxmlformats.org/officeDocument/2006/relationships/hyperlink" Target="https://www.sdlegion.org/join-the-south-dakota-american-legion/" TargetMode="External"/><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mdgovpics/40786969401"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llthatsinteresting.com/legionnaires-diseas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mdgovpics/26916819548"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nnusa.org/directory/american-legion-gilbert-post-39-listing-12695.aspx"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018C"/>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998F414-7D0A-4BB3-ABF9-D356969FD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1DC52BE-B2E5-4356-9FCF-8F0E04E5F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4772" y="1"/>
            <a:ext cx="6877228" cy="6857999"/>
          </a:xfrm>
          <a:custGeom>
            <a:avLst/>
            <a:gdLst>
              <a:gd name="connsiteX0" fmla="*/ 6010591 w 6877228"/>
              <a:gd name="connsiteY0" fmla="*/ 0 h 6857999"/>
              <a:gd name="connsiteX1" fmla="*/ 6877228 w 6877228"/>
              <a:gd name="connsiteY1" fmla="*/ 0 h 6857999"/>
              <a:gd name="connsiteX2" fmla="*/ 6877228 w 6877228"/>
              <a:gd name="connsiteY2" fmla="*/ 4081237 h 6857999"/>
              <a:gd name="connsiteX3" fmla="*/ 4443576 w 6877228"/>
              <a:gd name="connsiteY3" fmla="*/ 6857999 h 6857999"/>
              <a:gd name="connsiteX4" fmla="*/ 0 w 6877228"/>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228" h="6857999">
                <a:moveTo>
                  <a:pt x="6010591" y="0"/>
                </a:moveTo>
                <a:lnTo>
                  <a:pt x="6877228" y="0"/>
                </a:lnTo>
                <a:lnTo>
                  <a:pt x="6877228" y="4081237"/>
                </a:lnTo>
                <a:lnTo>
                  <a:pt x="4443576" y="6857999"/>
                </a:lnTo>
                <a:lnTo>
                  <a:pt x="0"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0888D426-68B4-4BA8-96C3-1DCDCE2F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22200" cy="6858000"/>
          </a:xfrm>
          <a:custGeom>
            <a:avLst/>
            <a:gdLst>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9092866 w 11593823"/>
              <a:gd name="connsiteY6" fmla="*/ 0 h 6858000"/>
              <a:gd name="connsiteX7" fmla="*/ 11322200 w 11593823"/>
              <a:gd name="connsiteY7" fmla="*/ 0 h 6858000"/>
              <a:gd name="connsiteX8" fmla="*/ 11322198 w 11593823"/>
              <a:gd name="connsiteY8" fmla="*/ 2 h 6858000"/>
              <a:gd name="connsiteX9" fmla="*/ 11593823 w 11593823"/>
              <a:gd name="connsiteY9" fmla="*/ 2 h 6858000"/>
              <a:gd name="connsiteX10" fmla="*/ 11322197 w 11593823"/>
              <a:gd name="connsiteY10" fmla="*/ 4 h 6858000"/>
              <a:gd name="connsiteX11" fmla="*/ 5311608 w 11593823"/>
              <a:gd name="connsiteY11" fmla="*/ 6858000 h 6858000"/>
              <a:gd name="connsiteX12" fmla="*/ 5288856 w 11593823"/>
              <a:gd name="connsiteY12" fmla="*/ 6858000 h 6858000"/>
              <a:gd name="connsiteX13" fmla="*/ 4806770 w 11593823"/>
              <a:gd name="connsiteY13" fmla="*/ 6858000 h 6858000"/>
              <a:gd name="connsiteX14" fmla="*/ 4676142 w 11593823"/>
              <a:gd name="connsiteY14" fmla="*/ 6858000 h 6858000"/>
              <a:gd name="connsiteX15" fmla="*/ 3082273 w 11593823"/>
              <a:gd name="connsiteY15" fmla="*/ 6858000 h 6858000"/>
              <a:gd name="connsiteX16" fmla="*/ 2625273 w 11593823"/>
              <a:gd name="connsiteY16" fmla="*/ 6858000 h 6858000"/>
              <a:gd name="connsiteX17" fmla="*/ 2155010 w 11593823"/>
              <a:gd name="connsiteY17" fmla="*/ 6858000 h 6858000"/>
              <a:gd name="connsiteX18" fmla="*/ 0 w 11593823"/>
              <a:gd name="connsiteY18" fmla="*/ 685800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11322200 w 11593823"/>
              <a:gd name="connsiteY6" fmla="*/ 0 h 6858000"/>
              <a:gd name="connsiteX7" fmla="*/ 11322198 w 11593823"/>
              <a:gd name="connsiteY7" fmla="*/ 2 h 6858000"/>
              <a:gd name="connsiteX8" fmla="*/ 11593823 w 11593823"/>
              <a:gd name="connsiteY8" fmla="*/ 2 h 6858000"/>
              <a:gd name="connsiteX9" fmla="*/ 11322197 w 11593823"/>
              <a:gd name="connsiteY9" fmla="*/ 4 h 6858000"/>
              <a:gd name="connsiteX10" fmla="*/ 5311608 w 11593823"/>
              <a:gd name="connsiteY10" fmla="*/ 6858000 h 6858000"/>
              <a:gd name="connsiteX11" fmla="*/ 5288856 w 11593823"/>
              <a:gd name="connsiteY11" fmla="*/ 6858000 h 6858000"/>
              <a:gd name="connsiteX12" fmla="*/ 4806770 w 11593823"/>
              <a:gd name="connsiteY12" fmla="*/ 6858000 h 6858000"/>
              <a:gd name="connsiteX13" fmla="*/ 4676142 w 11593823"/>
              <a:gd name="connsiteY13" fmla="*/ 6858000 h 6858000"/>
              <a:gd name="connsiteX14" fmla="*/ 3082273 w 11593823"/>
              <a:gd name="connsiteY14" fmla="*/ 6858000 h 6858000"/>
              <a:gd name="connsiteX15" fmla="*/ 2625273 w 11593823"/>
              <a:gd name="connsiteY15" fmla="*/ 6858000 h 6858000"/>
              <a:gd name="connsiteX16" fmla="*/ 2155010 w 11593823"/>
              <a:gd name="connsiteY16" fmla="*/ 6858000 h 6858000"/>
              <a:gd name="connsiteX17" fmla="*/ 0 w 11593823"/>
              <a:gd name="connsiteY17" fmla="*/ 6858000 h 6858000"/>
              <a:gd name="connsiteX18" fmla="*/ 0 w 11593823"/>
              <a:gd name="connsiteY18" fmla="*/ 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11322200 w 11593823"/>
              <a:gd name="connsiteY5" fmla="*/ 0 h 6858000"/>
              <a:gd name="connsiteX6" fmla="*/ 11322198 w 11593823"/>
              <a:gd name="connsiteY6" fmla="*/ 2 h 6858000"/>
              <a:gd name="connsiteX7" fmla="*/ 11593823 w 11593823"/>
              <a:gd name="connsiteY7" fmla="*/ 2 h 6858000"/>
              <a:gd name="connsiteX8" fmla="*/ 11322197 w 11593823"/>
              <a:gd name="connsiteY8" fmla="*/ 4 h 6858000"/>
              <a:gd name="connsiteX9" fmla="*/ 5311608 w 11593823"/>
              <a:gd name="connsiteY9" fmla="*/ 6858000 h 6858000"/>
              <a:gd name="connsiteX10" fmla="*/ 5288856 w 11593823"/>
              <a:gd name="connsiteY10" fmla="*/ 6858000 h 6858000"/>
              <a:gd name="connsiteX11" fmla="*/ 4806770 w 11593823"/>
              <a:gd name="connsiteY11" fmla="*/ 6858000 h 6858000"/>
              <a:gd name="connsiteX12" fmla="*/ 4676142 w 11593823"/>
              <a:gd name="connsiteY12" fmla="*/ 6858000 h 6858000"/>
              <a:gd name="connsiteX13" fmla="*/ 3082273 w 11593823"/>
              <a:gd name="connsiteY13" fmla="*/ 6858000 h 6858000"/>
              <a:gd name="connsiteX14" fmla="*/ 2625273 w 11593823"/>
              <a:gd name="connsiteY14" fmla="*/ 6858000 h 6858000"/>
              <a:gd name="connsiteX15" fmla="*/ 2155010 w 11593823"/>
              <a:gd name="connsiteY15" fmla="*/ 6858000 h 6858000"/>
              <a:gd name="connsiteX16" fmla="*/ 0 w 11593823"/>
              <a:gd name="connsiteY16" fmla="*/ 6858000 h 6858000"/>
              <a:gd name="connsiteX17" fmla="*/ 0 w 11593823"/>
              <a:gd name="connsiteY17" fmla="*/ 0 h 6858000"/>
              <a:gd name="connsiteX0" fmla="*/ 0 w 11593823"/>
              <a:gd name="connsiteY0" fmla="*/ 0 h 6858000"/>
              <a:gd name="connsiteX1" fmla="*/ 2155010 w 11593823"/>
              <a:gd name="connsiteY1" fmla="*/ 0 h 6858000"/>
              <a:gd name="connsiteX2" fmla="*/ 4806770 w 11593823"/>
              <a:gd name="connsiteY2" fmla="*/ 0 h 6858000"/>
              <a:gd name="connsiteX3" fmla="*/ 4806770 w 11593823"/>
              <a:gd name="connsiteY3" fmla="*/ 2 h 6858000"/>
              <a:gd name="connsiteX4" fmla="*/ 11322200 w 11593823"/>
              <a:gd name="connsiteY4" fmla="*/ 0 h 6858000"/>
              <a:gd name="connsiteX5" fmla="*/ 11322198 w 11593823"/>
              <a:gd name="connsiteY5" fmla="*/ 2 h 6858000"/>
              <a:gd name="connsiteX6" fmla="*/ 11593823 w 11593823"/>
              <a:gd name="connsiteY6" fmla="*/ 2 h 6858000"/>
              <a:gd name="connsiteX7" fmla="*/ 11322197 w 11593823"/>
              <a:gd name="connsiteY7" fmla="*/ 4 h 6858000"/>
              <a:gd name="connsiteX8" fmla="*/ 5311608 w 11593823"/>
              <a:gd name="connsiteY8" fmla="*/ 6858000 h 6858000"/>
              <a:gd name="connsiteX9" fmla="*/ 5288856 w 11593823"/>
              <a:gd name="connsiteY9" fmla="*/ 6858000 h 6858000"/>
              <a:gd name="connsiteX10" fmla="*/ 4806770 w 11593823"/>
              <a:gd name="connsiteY10" fmla="*/ 6858000 h 6858000"/>
              <a:gd name="connsiteX11" fmla="*/ 4676142 w 11593823"/>
              <a:gd name="connsiteY11" fmla="*/ 6858000 h 6858000"/>
              <a:gd name="connsiteX12" fmla="*/ 3082273 w 11593823"/>
              <a:gd name="connsiteY12" fmla="*/ 6858000 h 6858000"/>
              <a:gd name="connsiteX13" fmla="*/ 2625273 w 11593823"/>
              <a:gd name="connsiteY13" fmla="*/ 6858000 h 6858000"/>
              <a:gd name="connsiteX14" fmla="*/ 2155010 w 11593823"/>
              <a:gd name="connsiteY14" fmla="*/ 6858000 h 6858000"/>
              <a:gd name="connsiteX15" fmla="*/ 0 w 11593823"/>
              <a:gd name="connsiteY15" fmla="*/ 6858000 h 6858000"/>
              <a:gd name="connsiteX16" fmla="*/ 0 w 11593823"/>
              <a:gd name="connsiteY16" fmla="*/ 0 h 6858000"/>
              <a:gd name="connsiteX0" fmla="*/ 0 w 11593823"/>
              <a:gd name="connsiteY0" fmla="*/ 0 h 6858000"/>
              <a:gd name="connsiteX1" fmla="*/ 2155010 w 11593823"/>
              <a:gd name="connsiteY1" fmla="*/ 0 h 6858000"/>
              <a:gd name="connsiteX2" fmla="*/ 4806770 w 11593823"/>
              <a:gd name="connsiteY2" fmla="*/ 0 h 6858000"/>
              <a:gd name="connsiteX3" fmla="*/ 11322200 w 11593823"/>
              <a:gd name="connsiteY3" fmla="*/ 0 h 6858000"/>
              <a:gd name="connsiteX4" fmla="*/ 11322198 w 11593823"/>
              <a:gd name="connsiteY4" fmla="*/ 2 h 6858000"/>
              <a:gd name="connsiteX5" fmla="*/ 11593823 w 11593823"/>
              <a:gd name="connsiteY5" fmla="*/ 2 h 6858000"/>
              <a:gd name="connsiteX6" fmla="*/ 11322197 w 11593823"/>
              <a:gd name="connsiteY6" fmla="*/ 4 h 6858000"/>
              <a:gd name="connsiteX7" fmla="*/ 5311608 w 11593823"/>
              <a:gd name="connsiteY7" fmla="*/ 6858000 h 6858000"/>
              <a:gd name="connsiteX8" fmla="*/ 5288856 w 11593823"/>
              <a:gd name="connsiteY8" fmla="*/ 6858000 h 6858000"/>
              <a:gd name="connsiteX9" fmla="*/ 4806770 w 11593823"/>
              <a:gd name="connsiteY9" fmla="*/ 6858000 h 6858000"/>
              <a:gd name="connsiteX10" fmla="*/ 4676142 w 11593823"/>
              <a:gd name="connsiteY10" fmla="*/ 6858000 h 6858000"/>
              <a:gd name="connsiteX11" fmla="*/ 3082273 w 11593823"/>
              <a:gd name="connsiteY11" fmla="*/ 6858000 h 6858000"/>
              <a:gd name="connsiteX12" fmla="*/ 2625273 w 11593823"/>
              <a:gd name="connsiteY12" fmla="*/ 6858000 h 6858000"/>
              <a:gd name="connsiteX13" fmla="*/ 2155010 w 11593823"/>
              <a:gd name="connsiteY13" fmla="*/ 6858000 h 6858000"/>
              <a:gd name="connsiteX14" fmla="*/ 0 w 11593823"/>
              <a:gd name="connsiteY14" fmla="*/ 6858000 h 6858000"/>
              <a:gd name="connsiteX15" fmla="*/ 0 w 11593823"/>
              <a:gd name="connsiteY15" fmla="*/ 0 h 6858000"/>
              <a:gd name="connsiteX0" fmla="*/ 0 w 11593823"/>
              <a:gd name="connsiteY0" fmla="*/ 0 h 6858000"/>
              <a:gd name="connsiteX1" fmla="*/ 2155010 w 11593823"/>
              <a:gd name="connsiteY1" fmla="*/ 0 h 6858000"/>
              <a:gd name="connsiteX2" fmla="*/ 11322200 w 11593823"/>
              <a:gd name="connsiteY2" fmla="*/ 0 h 6858000"/>
              <a:gd name="connsiteX3" fmla="*/ 11322198 w 11593823"/>
              <a:gd name="connsiteY3" fmla="*/ 2 h 6858000"/>
              <a:gd name="connsiteX4" fmla="*/ 11593823 w 11593823"/>
              <a:gd name="connsiteY4" fmla="*/ 2 h 6858000"/>
              <a:gd name="connsiteX5" fmla="*/ 11322197 w 11593823"/>
              <a:gd name="connsiteY5" fmla="*/ 4 h 6858000"/>
              <a:gd name="connsiteX6" fmla="*/ 5311608 w 11593823"/>
              <a:gd name="connsiteY6" fmla="*/ 6858000 h 6858000"/>
              <a:gd name="connsiteX7" fmla="*/ 5288856 w 11593823"/>
              <a:gd name="connsiteY7" fmla="*/ 6858000 h 6858000"/>
              <a:gd name="connsiteX8" fmla="*/ 4806770 w 11593823"/>
              <a:gd name="connsiteY8" fmla="*/ 6858000 h 6858000"/>
              <a:gd name="connsiteX9" fmla="*/ 4676142 w 11593823"/>
              <a:gd name="connsiteY9" fmla="*/ 6858000 h 6858000"/>
              <a:gd name="connsiteX10" fmla="*/ 3082273 w 11593823"/>
              <a:gd name="connsiteY10" fmla="*/ 6858000 h 6858000"/>
              <a:gd name="connsiteX11" fmla="*/ 2625273 w 11593823"/>
              <a:gd name="connsiteY11" fmla="*/ 6858000 h 6858000"/>
              <a:gd name="connsiteX12" fmla="*/ 2155010 w 11593823"/>
              <a:gd name="connsiteY12" fmla="*/ 6858000 h 6858000"/>
              <a:gd name="connsiteX13" fmla="*/ 0 w 11593823"/>
              <a:gd name="connsiteY13" fmla="*/ 6858000 h 6858000"/>
              <a:gd name="connsiteX14" fmla="*/ 0 w 11593823"/>
              <a:gd name="connsiteY14"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3082273 w 11593823"/>
              <a:gd name="connsiteY9" fmla="*/ 6858000 h 6858000"/>
              <a:gd name="connsiteX10" fmla="*/ 2625273 w 11593823"/>
              <a:gd name="connsiteY10" fmla="*/ 6858000 h 6858000"/>
              <a:gd name="connsiteX11" fmla="*/ 2155010 w 11593823"/>
              <a:gd name="connsiteY11" fmla="*/ 6858000 h 6858000"/>
              <a:gd name="connsiteX12" fmla="*/ 0 w 11593823"/>
              <a:gd name="connsiteY12" fmla="*/ 6858000 h 6858000"/>
              <a:gd name="connsiteX13" fmla="*/ 0 w 11593823"/>
              <a:gd name="connsiteY13"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625273 w 11593823"/>
              <a:gd name="connsiteY9" fmla="*/ 6858000 h 6858000"/>
              <a:gd name="connsiteX10" fmla="*/ 2155010 w 11593823"/>
              <a:gd name="connsiteY10" fmla="*/ 6858000 h 6858000"/>
              <a:gd name="connsiteX11" fmla="*/ 0 w 11593823"/>
              <a:gd name="connsiteY11" fmla="*/ 6858000 h 6858000"/>
              <a:gd name="connsiteX12" fmla="*/ 0 w 11593823"/>
              <a:gd name="connsiteY12"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0 w 11593823"/>
              <a:gd name="connsiteY9" fmla="*/ 6858000 h 6858000"/>
              <a:gd name="connsiteX10" fmla="*/ 0 w 11593823"/>
              <a:gd name="connsiteY10"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676142 w 11593823"/>
              <a:gd name="connsiteY7" fmla="*/ 6858000 h 6858000"/>
              <a:gd name="connsiteX8" fmla="*/ 0 w 11593823"/>
              <a:gd name="connsiteY8" fmla="*/ 6858000 h 6858000"/>
              <a:gd name="connsiteX9" fmla="*/ 0 w 11593823"/>
              <a:gd name="connsiteY9"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0 w 11593823"/>
              <a:gd name="connsiteY7" fmla="*/ 6858000 h 6858000"/>
              <a:gd name="connsiteX8" fmla="*/ 0 w 11593823"/>
              <a:gd name="connsiteY8"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0 w 11593823"/>
              <a:gd name="connsiteY6" fmla="*/ 6858000 h 6858000"/>
              <a:gd name="connsiteX7" fmla="*/ 0 w 11593823"/>
              <a:gd name="connsiteY7" fmla="*/ 0 h 6858000"/>
              <a:gd name="connsiteX0" fmla="*/ 0 w 11322200"/>
              <a:gd name="connsiteY0" fmla="*/ 0 h 6858000"/>
              <a:gd name="connsiteX1" fmla="*/ 11322200 w 11322200"/>
              <a:gd name="connsiteY1" fmla="*/ 0 h 6858000"/>
              <a:gd name="connsiteX2" fmla="*/ 11322198 w 11322200"/>
              <a:gd name="connsiteY2" fmla="*/ 2 h 6858000"/>
              <a:gd name="connsiteX3" fmla="*/ 11322197 w 11322200"/>
              <a:gd name="connsiteY3" fmla="*/ 4 h 6858000"/>
              <a:gd name="connsiteX4" fmla="*/ 5311608 w 11322200"/>
              <a:gd name="connsiteY4" fmla="*/ 6858000 h 6858000"/>
              <a:gd name="connsiteX5" fmla="*/ 0 w 11322200"/>
              <a:gd name="connsiteY5" fmla="*/ 6858000 h 6858000"/>
              <a:gd name="connsiteX6" fmla="*/ 0 w 113222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2200" h="6858000">
                <a:moveTo>
                  <a:pt x="0" y="0"/>
                </a:moveTo>
                <a:lnTo>
                  <a:pt x="11322200" y="0"/>
                </a:lnTo>
                <a:lnTo>
                  <a:pt x="11322198" y="2"/>
                </a:lnTo>
                <a:cubicBezTo>
                  <a:pt x="11322198" y="3"/>
                  <a:pt x="11322197" y="3"/>
                  <a:pt x="11322197" y="4"/>
                </a:cubicBezTo>
                <a:lnTo>
                  <a:pt x="5311608" y="6858000"/>
                </a:lnTo>
                <a:lnTo>
                  <a:pt x="0" y="6858000"/>
                </a:lnTo>
                <a:lnTo>
                  <a:pt x="0"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F48C55-D8E6-F96E-ABD3-87FA38ECAEC4}"/>
              </a:ext>
            </a:extLst>
          </p:cNvPr>
          <p:cNvSpPr>
            <a:spLocks noGrp="1"/>
          </p:cNvSpPr>
          <p:nvPr>
            <p:ph type="ctrTitle"/>
          </p:nvPr>
        </p:nvSpPr>
        <p:spPr>
          <a:xfrm>
            <a:off x="177553" y="1181101"/>
            <a:ext cx="9663298" cy="1623848"/>
          </a:xfrm>
        </p:spPr>
        <p:txBody>
          <a:bodyPr>
            <a:normAutofit/>
          </a:bodyPr>
          <a:lstStyle/>
          <a:p>
            <a:r>
              <a:rPr lang="en-US" dirty="0">
                <a:latin typeface="Aptos" panose="020B0004020202020204"/>
              </a:rPr>
              <a:t>Anti Harassment Training	</a:t>
            </a:r>
          </a:p>
        </p:txBody>
      </p:sp>
      <p:pic>
        <p:nvPicPr>
          <p:cNvPr id="6" name="Picture 5" descr="A blue and gold badge with a star and leaves">
            <a:extLst>
              <a:ext uri="{FF2B5EF4-FFF2-40B4-BE49-F238E27FC236}">
                <a16:creationId xmlns:a16="http://schemas.microsoft.com/office/drawing/2014/main" id="{F75B300F-0278-C314-6A0B-BB0F6264A0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10363" y="3241971"/>
            <a:ext cx="2282042" cy="2282042"/>
          </a:xfrm>
          <a:prstGeom prst="rect">
            <a:avLst/>
          </a:prstGeom>
        </p:spPr>
      </p:pic>
      <p:pic>
        <p:nvPicPr>
          <p:cNvPr id="5" name="Picture 4">
            <a:extLst>
              <a:ext uri="{FF2B5EF4-FFF2-40B4-BE49-F238E27FC236}">
                <a16:creationId xmlns:a16="http://schemas.microsoft.com/office/drawing/2014/main" id="{0EFE86A0-0195-41F1-B0A0-2D45B1DA3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624" y="2501182"/>
            <a:ext cx="2637065" cy="3429000"/>
          </a:xfrm>
          <a:prstGeom prst="rect">
            <a:avLst/>
          </a:prstGeom>
        </p:spPr>
      </p:pic>
    </p:spTree>
    <p:extLst>
      <p:ext uri="{BB962C8B-B14F-4D97-AF65-F5344CB8AC3E}">
        <p14:creationId xmlns:p14="http://schemas.microsoft.com/office/powerpoint/2010/main" val="359868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0" name="Straight Connector 19">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8998F414-7D0A-4BB3-ABF9-D356969FD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1DC52BE-B2E5-4356-9FCF-8F0E04E5F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4772" y="1"/>
            <a:ext cx="6877228" cy="6857999"/>
          </a:xfrm>
          <a:custGeom>
            <a:avLst/>
            <a:gdLst>
              <a:gd name="connsiteX0" fmla="*/ 6010591 w 6877228"/>
              <a:gd name="connsiteY0" fmla="*/ 0 h 6857999"/>
              <a:gd name="connsiteX1" fmla="*/ 6877228 w 6877228"/>
              <a:gd name="connsiteY1" fmla="*/ 0 h 6857999"/>
              <a:gd name="connsiteX2" fmla="*/ 6877228 w 6877228"/>
              <a:gd name="connsiteY2" fmla="*/ 4081237 h 6857999"/>
              <a:gd name="connsiteX3" fmla="*/ 4443576 w 6877228"/>
              <a:gd name="connsiteY3" fmla="*/ 6857999 h 6857999"/>
              <a:gd name="connsiteX4" fmla="*/ 0 w 6877228"/>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228" h="6857999">
                <a:moveTo>
                  <a:pt x="6010591" y="0"/>
                </a:moveTo>
                <a:lnTo>
                  <a:pt x="6877228" y="0"/>
                </a:lnTo>
                <a:lnTo>
                  <a:pt x="6877228" y="4081237"/>
                </a:lnTo>
                <a:lnTo>
                  <a:pt x="4443576" y="6857999"/>
                </a:lnTo>
                <a:lnTo>
                  <a:pt x="0"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888D426-68B4-4BA8-96C3-1DCDCE2F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22200" cy="6858000"/>
          </a:xfrm>
          <a:custGeom>
            <a:avLst/>
            <a:gdLst>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9092866 w 11593823"/>
              <a:gd name="connsiteY6" fmla="*/ 0 h 6858000"/>
              <a:gd name="connsiteX7" fmla="*/ 11322200 w 11593823"/>
              <a:gd name="connsiteY7" fmla="*/ 0 h 6858000"/>
              <a:gd name="connsiteX8" fmla="*/ 11322198 w 11593823"/>
              <a:gd name="connsiteY8" fmla="*/ 2 h 6858000"/>
              <a:gd name="connsiteX9" fmla="*/ 11593823 w 11593823"/>
              <a:gd name="connsiteY9" fmla="*/ 2 h 6858000"/>
              <a:gd name="connsiteX10" fmla="*/ 11322197 w 11593823"/>
              <a:gd name="connsiteY10" fmla="*/ 4 h 6858000"/>
              <a:gd name="connsiteX11" fmla="*/ 5311608 w 11593823"/>
              <a:gd name="connsiteY11" fmla="*/ 6858000 h 6858000"/>
              <a:gd name="connsiteX12" fmla="*/ 5288856 w 11593823"/>
              <a:gd name="connsiteY12" fmla="*/ 6858000 h 6858000"/>
              <a:gd name="connsiteX13" fmla="*/ 4806770 w 11593823"/>
              <a:gd name="connsiteY13" fmla="*/ 6858000 h 6858000"/>
              <a:gd name="connsiteX14" fmla="*/ 4676142 w 11593823"/>
              <a:gd name="connsiteY14" fmla="*/ 6858000 h 6858000"/>
              <a:gd name="connsiteX15" fmla="*/ 3082273 w 11593823"/>
              <a:gd name="connsiteY15" fmla="*/ 6858000 h 6858000"/>
              <a:gd name="connsiteX16" fmla="*/ 2625273 w 11593823"/>
              <a:gd name="connsiteY16" fmla="*/ 6858000 h 6858000"/>
              <a:gd name="connsiteX17" fmla="*/ 2155010 w 11593823"/>
              <a:gd name="connsiteY17" fmla="*/ 6858000 h 6858000"/>
              <a:gd name="connsiteX18" fmla="*/ 0 w 11593823"/>
              <a:gd name="connsiteY18" fmla="*/ 685800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11322200 w 11593823"/>
              <a:gd name="connsiteY6" fmla="*/ 0 h 6858000"/>
              <a:gd name="connsiteX7" fmla="*/ 11322198 w 11593823"/>
              <a:gd name="connsiteY7" fmla="*/ 2 h 6858000"/>
              <a:gd name="connsiteX8" fmla="*/ 11593823 w 11593823"/>
              <a:gd name="connsiteY8" fmla="*/ 2 h 6858000"/>
              <a:gd name="connsiteX9" fmla="*/ 11322197 w 11593823"/>
              <a:gd name="connsiteY9" fmla="*/ 4 h 6858000"/>
              <a:gd name="connsiteX10" fmla="*/ 5311608 w 11593823"/>
              <a:gd name="connsiteY10" fmla="*/ 6858000 h 6858000"/>
              <a:gd name="connsiteX11" fmla="*/ 5288856 w 11593823"/>
              <a:gd name="connsiteY11" fmla="*/ 6858000 h 6858000"/>
              <a:gd name="connsiteX12" fmla="*/ 4806770 w 11593823"/>
              <a:gd name="connsiteY12" fmla="*/ 6858000 h 6858000"/>
              <a:gd name="connsiteX13" fmla="*/ 4676142 w 11593823"/>
              <a:gd name="connsiteY13" fmla="*/ 6858000 h 6858000"/>
              <a:gd name="connsiteX14" fmla="*/ 3082273 w 11593823"/>
              <a:gd name="connsiteY14" fmla="*/ 6858000 h 6858000"/>
              <a:gd name="connsiteX15" fmla="*/ 2625273 w 11593823"/>
              <a:gd name="connsiteY15" fmla="*/ 6858000 h 6858000"/>
              <a:gd name="connsiteX16" fmla="*/ 2155010 w 11593823"/>
              <a:gd name="connsiteY16" fmla="*/ 6858000 h 6858000"/>
              <a:gd name="connsiteX17" fmla="*/ 0 w 11593823"/>
              <a:gd name="connsiteY17" fmla="*/ 6858000 h 6858000"/>
              <a:gd name="connsiteX18" fmla="*/ 0 w 11593823"/>
              <a:gd name="connsiteY18" fmla="*/ 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11322200 w 11593823"/>
              <a:gd name="connsiteY5" fmla="*/ 0 h 6858000"/>
              <a:gd name="connsiteX6" fmla="*/ 11322198 w 11593823"/>
              <a:gd name="connsiteY6" fmla="*/ 2 h 6858000"/>
              <a:gd name="connsiteX7" fmla="*/ 11593823 w 11593823"/>
              <a:gd name="connsiteY7" fmla="*/ 2 h 6858000"/>
              <a:gd name="connsiteX8" fmla="*/ 11322197 w 11593823"/>
              <a:gd name="connsiteY8" fmla="*/ 4 h 6858000"/>
              <a:gd name="connsiteX9" fmla="*/ 5311608 w 11593823"/>
              <a:gd name="connsiteY9" fmla="*/ 6858000 h 6858000"/>
              <a:gd name="connsiteX10" fmla="*/ 5288856 w 11593823"/>
              <a:gd name="connsiteY10" fmla="*/ 6858000 h 6858000"/>
              <a:gd name="connsiteX11" fmla="*/ 4806770 w 11593823"/>
              <a:gd name="connsiteY11" fmla="*/ 6858000 h 6858000"/>
              <a:gd name="connsiteX12" fmla="*/ 4676142 w 11593823"/>
              <a:gd name="connsiteY12" fmla="*/ 6858000 h 6858000"/>
              <a:gd name="connsiteX13" fmla="*/ 3082273 w 11593823"/>
              <a:gd name="connsiteY13" fmla="*/ 6858000 h 6858000"/>
              <a:gd name="connsiteX14" fmla="*/ 2625273 w 11593823"/>
              <a:gd name="connsiteY14" fmla="*/ 6858000 h 6858000"/>
              <a:gd name="connsiteX15" fmla="*/ 2155010 w 11593823"/>
              <a:gd name="connsiteY15" fmla="*/ 6858000 h 6858000"/>
              <a:gd name="connsiteX16" fmla="*/ 0 w 11593823"/>
              <a:gd name="connsiteY16" fmla="*/ 6858000 h 6858000"/>
              <a:gd name="connsiteX17" fmla="*/ 0 w 11593823"/>
              <a:gd name="connsiteY17" fmla="*/ 0 h 6858000"/>
              <a:gd name="connsiteX0" fmla="*/ 0 w 11593823"/>
              <a:gd name="connsiteY0" fmla="*/ 0 h 6858000"/>
              <a:gd name="connsiteX1" fmla="*/ 2155010 w 11593823"/>
              <a:gd name="connsiteY1" fmla="*/ 0 h 6858000"/>
              <a:gd name="connsiteX2" fmla="*/ 4806770 w 11593823"/>
              <a:gd name="connsiteY2" fmla="*/ 0 h 6858000"/>
              <a:gd name="connsiteX3" fmla="*/ 4806770 w 11593823"/>
              <a:gd name="connsiteY3" fmla="*/ 2 h 6858000"/>
              <a:gd name="connsiteX4" fmla="*/ 11322200 w 11593823"/>
              <a:gd name="connsiteY4" fmla="*/ 0 h 6858000"/>
              <a:gd name="connsiteX5" fmla="*/ 11322198 w 11593823"/>
              <a:gd name="connsiteY5" fmla="*/ 2 h 6858000"/>
              <a:gd name="connsiteX6" fmla="*/ 11593823 w 11593823"/>
              <a:gd name="connsiteY6" fmla="*/ 2 h 6858000"/>
              <a:gd name="connsiteX7" fmla="*/ 11322197 w 11593823"/>
              <a:gd name="connsiteY7" fmla="*/ 4 h 6858000"/>
              <a:gd name="connsiteX8" fmla="*/ 5311608 w 11593823"/>
              <a:gd name="connsiteY8" fmla="*/ 6858000 h 6858000"/>
              <a:gd name="connsiteX9" fmla="*/ 5288856 w 11593823"/>
              <a:gd name="connsiteY9" fmla="*/ 6858000 h 6858000"/>
              <a:gd name="connsiteX10" fmla="*/ 4806770 w 11593823"/>
              <a:gd name="connsiteY10" fmla="*/ 6858000 h 6858000"/>
              <a:gd name="connsiteX11" fmla="*/ 4676142 w 11593823"/>
              <a:gd name="connsiteY11" fmla="*/ 6858000 h 6858000"/>
              <a:gd name="connsiteX12" fmla="*/ 3082273 w 11593823"/>
              <a:gd name="connsiteY12" fmla="*/ 6858000 h 6858000"/>
              <a:gd name="connsiteX13" fmla="*/ 2625273 w 11593823"/>
              <a:gd name="connsiteY13" fmla="*/ 6858000 h 6858000"/>
              <a:gd name="connsiteX14" fmla="*/ 2155010 w 11593823"/>
              <a:gd name="connsiteY14" fmla="*/ 6858000 h 6858000"/>
              <a:gd name="connsiteX15" fmla="*/ 0 w 11593823"/>
              <a:gd name="connsiteY15" fmla="*/ 6858000 h 6858000"/>
              <a:gd name="connsiteX16" fmla="*/ 0 w 11593823"/>
              <a:gd name="connsiteY16" fmla="*/ 0 h 6858000"/>
              <a:gd name="connsiteX0" fmla="*/ 0 w 11593823"/>
              <a:gd name="connsiteY0" fmla="*/ 0 h 6858000"/>
              <a:gd name="connsiteX1" fmla="*/ 2155010 w 11593823"/>
              <a:gd name="connsiteY1" fmla="*/ 0 h 6858000"/>
              <a:gd name="connsiteX2" fmla="*/ 4806770 w 11593823"/>
              <a:gd name="connsiteY2" fmla="*/ 0 h 6858000"/>
              <a:gd name="connsiteX3" fmla="*/ 11322200 w 11593823"/>
              <a:gd name="connsiteY3" fmla="*/ 0 h 6858000"/>
              <a:gd name="connsiteX4" fmla="*/ 11322198 w 11593823"/>
              <a:gd name="connsiteY4" fmla="*/ 2 h 6858000"/>
              <a:gd name="connsiteX5" fmla="*/ 11593823 w 11593823"/>
              <a:gd name="connsiteY5" fmla="*/ 2 h 6858000"/>
              <a:gd name="connsiteX6" fmla="*/ 11322197 w 11593823"/>
              <a:gd name="connsiteY6" fmla="*/ 4 h 6858000"/>
              <a:gd name="connsiteX7" fmla="*/ 5311608 w 11593823"/>
              <a:gd name="connsiteY7" fmla="*/ 6858000 h 6858000"/>
              <a:gd name="connsiteX8" fmla="*/ 5288856 w 11593823"/>
              <a:gd name="connsiteY8" fmla="*/ 6858000 h 6858000"/>
              <a:gd name="connsiteX9" fmla="*/ 4806770 w 11593823"/>
              <a:gd name="connsiteY9" fmla="*/ 6858000 h 6858000"/>
              <a:gd name="connsiteX10" fmla="*/ 4676142 w 11593823"/>
              <a:gd name="connsiteY10" fmla="*/ 6858000 h 6858000"/>
              <a:gd name="connsiteX11" fmla="*/ 3082273 w 11593823"/>
              <a:gd name="connsiteY11" fmla="*/ 6858000 h 6858000"/>
              <a:gd name="connsiteX12" fmla="*/ 2625273 w 11593823"/>
              <a:gd name="connsiteY12" fmla="*/ 6858000 h 6858000"/>
              <a:gd name="connsiteX13" fmla="*/ 2155010 w 11593823"/>
              <a:gd name="connsiteY13" fmla="*/ 6858000 h 6858000"/>
              <a:gd name="connsiteX14" fmla="*/ 0 w 11593823"/>
              <a:gd name="connsiteY14" fmla="*/ 6858000 h 6858000"/>
              <a:gd name="connsiteX15" fmla="*/ 0 w 11593823"/>
              <a:gd name="connsiteY15" fmla="*/ 0 h 6858000"/>
              <a:gd name="connsiteX0" fmla="*/ 0 w 11593823"/>
              <a:gd name="connsiteY0" fmla="*/ 0 h 6858000"/>
              <a:gd name="connsiteX1" fmla="*/ 2155010 w 11593823"/>
              <a:gd name="connsiteY1" fmla="*/ 0 h 6858000"/>
              <a:gd name="connsiteX2" fmla="*/ 11322200 w 11593823"/>
              <a:gd name="connsiteY2" fmla="*/ 0 h 6858000"/>
              <a:gd name="connsiteX3" fmla="*/ 11322198 w 11593823"/>
              <a:gd name="connsiteY3" fmla="*/ 2 h 6858000"/>
              <a:gd name="connsiteX4" fmla="*/ 11593823 w 11593823"/>
              <a:gd name="connsiteY4" fmla="*/ 2 h 6858000"/>
              <a:gd name="connsiteX5" fmla="*/ 11322197 w 11593823"/>
              <a:gd name="connsiteY5" fmla="*/ 4 h 6858000"/>
              <a:gd name="connsiteX6" fmla="*/ 5311608 w 11593823"/>
              <a:gd name="connsiteY6" fmla="*/ 6858000 h 6858000"/>
              <a:gd name="connsiteX7" fmla="*/ 5288856 w 11593823"/>
              <a:gd name="connsiteY7" fmla="*/ 6858000 h 6858000"/>
              <a:gd name="connsiteX8" fmla="*/ 4806770 w 11593823"/>
              <a:gd name="connsiteY8" fmla="*/ 6858000 h 6858000"/>
              <a:gd name="connsiteX9" fmla="*/ 4676142 w 11593823"/>
              <a:gd name="connsiteY9" fmla="*/ 6858000 h 6858000"/>
              <a:gd name="connsiteX10" fmla="*/ 3082273 w 11593823"/>
              <a:gd name="connsiteY10" fmla="*/ 6858000 h 6858000"/>
              <a:gd name="connsiteX11" fmla="*/ 2625273 w 11593823"/>
              <a:gd name="connsiteY11" fmla="*/ 6858000 h 6858000"/>
              <a:gd name="connsiteX12" fmla="*/ 2155010 w 11593823"/>
              <a:gd name="connsiteY12" fmla="*/ 6858000 h 6858000"/>
              <a:gd name="connsiteX13" fmla="*/ 0 w 11593823"/>
              <a:gd name="connsiteY13" fmla="*/ 6858000 h 6858000"/>
              <a:gd name="connsiteX14" fmla="*/ 0 w 11593823"/>
              <a:gd name="connsiteY14"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3082273 w 11593823"/>
              <a:gd name="connsiteY9" fmla="*/ 6858000 h 6858000"/>
              <a:gd name="connsiteX10" fmla="*/ 2625273 w 11593823"/>
              <a:gd name="connsiteY10" fmla="*/ 6858000 h 6858000"/>
              <a:gd name="connsiteX11" fmla="*/ 2155010 w 11593823"/>
              <a:gd name="connsiteY11" fmla="*/ 6858000 h 6858000"/>
              <a:gd name="connsiteX12" fmla="*/ 0 w 11593823"/>
              <a:gd name="connsiteY12" fmla="*/ 6858000 h 6858000"/>
              <a:gd name="connsiteX13" fmla="*/ 0 w 11593823"/>
              <a:gd name="connsiteY13"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625273 w 11593823"/>
              <a:gd name="connsiteY9" fmla="*/ 6858000 h 6858000"/>
              <a:gd name="connsiteX10" fmla="*/ 2155010 w 11593823"/>
              <a:gd name="connsiteY10" fmla="*/ 6858000 h 6858000"/>
              <a:gd name="connsiteX11" fmla="*/ 0 w 11593823"/>
              <a:gd name="connsiteY11" fmla="*/ 6858000 h 6858000"/>
              <a:gd name="connsiteX12" fmla="*/ 0 w 11593823"/>
              <a:gd name="connsiteY12"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0 w 11593823"/>
              <a:gd name="connsiteY9" fmla="*/ 6858000 h 6858000"/>
              <a:gd name="connsiteX10" fmla="*/ 0 w 11593823"/>
              <a:gd name="connsiteY10"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676142 w 11593823"/>
              <a:gd name="connsiteY7" fmla="*/ 6858000 h 6858000"/>
              <a:gd name="connsiteX8" fmla="*/ 0 w 11593823"/>
              <a:gd name="connsiteY8" fmla="*/ 6858000 h 6858000"/>
              <a:gd name="connsiteX9" fmla="*/ 0 w 11593823"/>
              <a:gd name="connsiteY9"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0 w 11593823"/>
              <a:gd name="connsiteY7" fmla="*/ 6858000 h 6858000"/>
              <a:gd name="connsiteX8" fmla="*/ 0 w 11593823"/>
              <a:gd name="connsiteY8"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0 w 11593823"/>
              <a:gd name="connsiteY6" fmla="*/ 6858000 h 6858000"/>
              <a:gd name="connsiteX7" fmla="*/ 0 w 11593823"/>
              <a:gd name="connsiteY7" fmla="*/ 0 h 6858000"/>
              <a:gd name="connsiteX0" fmla="*/ 0 w 11322200"/>
              <a:gd name="connsiteY0" fmla="*/ 0 h 6858000"/>
              <a:gd name="connsiteX1" fmla="*/ 11322200 w 11322200"/>
              <a:gd name="connsiteY1" fmla="*/ 0 h 6858000"/>
              <a:gd name="connsiteX2" fmla="*/ 11322198 w 11322200"/>
              <a:gd name="connsiteY2" fmla="*/ 2 h 6858000"/>
              <a:gd name="connsiteX3" fmla="*/ 11322197 w 11322200"/>
              <a:gd name="connsiteY3" fmla="*/ 4 h 6858000"/>
              <a:gd name="connsiteX4" fmla="*/ 5311608 w 11322200"/>
              <a:gd name="connsiteY4" fmla="*/ 6858000 h 6858000"/>
              <a:gd name="connsiteX5" fmla="*/ 0 w 11322200"/>
              <a:gd name="connsiteY5" fmla="*/ 6858000 h 6858000"/>
              <a:gd name="connsiteX6" fmla="*/ 0 w 113222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2200" h="6858000">
                <a:moveTo>
                  <a:pt x="0" y="0"/>
                </a:moveTo>
                <a:lnTo>
                  <a:pt x="11322200" y="0"/>
                </a:lnTo>
                <a:lnTo>
                  <a:pt x="11322198" y="2"/>
                </a:lnTo>
                <a:cubicBezTo>
                  <a:pt x="11322198" y="3"/>
                  <a:pt x="11322197" y="3"/>
                  <a:pt x="11322197" y="4"/>
                </a:cubicBezTo>
                <a:lnTo>
                  <a:pt x="5311608" y="6858000"/>
                </a:lnTo>
                <a:lnTo>
                  <a:pt x="0" y="6858000"/>
                </a:lnTo>
                <a:lnTo>
                  <a:pt x="0"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2562C8-2F41-AA81-94AF-6A120EDF9E46}"/>
              </a:ext>
            </a:extLst>
          </p:cNvPr>
          <p:cNvSpPr>
            <a:spLocks noGrp="1"/>
          </p:cNvSpPr>
          <p:nvPr>
            <p:ph type="title"/>
          </p:nvPr>
        </p:nvSpPr>
        <p:spPr>
          <a:xfrm>
            <a:off x="1143000" y="1181100"/>
            <a:ext cx="7076767" cy="3938413"/>
          </a:xfrm>
        </p:spPr>
        <p:txBody>
          <a:bodyPr vert="horz" lIns="91440" tIns="45720" rIns="91440" bIns="45720" rtlCol="0" anchor="t">
            <a:normAutofit/>
          </a:bodyPr>
          <a:lstStyle/>
          <a:p>
            <a:pPr algn="ctr">
              <a:lnSpc>
                <a:spcPct val="90000"/>
              </a:lnSpc>
            </a:pPr>
            <a:r>
              <a:rPr lang="en-US" sz="4400" cap="all" spc="300" dirty="0">
                <a:latin typeface="Aptos" panose="020B0004020202020204" pitchFamily="34" charset="0"/>
              </a:rPr>
              <a:t>Anti-harassment and Anti- Bullying are </a:t>
            </a:r>
            <a:r>
              <a:rPr lang="en-US" sz="6600" i="1" cap="all" spc="300" dirty="0">
                <a:latin typeface="Aptos" panose="020B0004020202020204" pitchFamily="34" charset="0"/>
              </a:rPr>
              <a:t>EVERY </a:t>
            </a:r>
            <a:r>
              <a:rPr lang="en-US" sz="4400" cap="all" spc="300" dirty="0">
                <a:latin typeface="Aptos" panose="020B0004020202020204" pitchFamily="34" charset="0"/>
              </a:rPr>
              <a:t>members’ responsibility</a:t>
            </a:r>
          </a:p>
        </p:txBody>
      </p:sp>
      <p:pic>
        <p:nvPicPr>
          <p:cNvPr id="15" name="Graphic 14">
            <a:extLst>
              <a:ext uri="{FF2B5EF4-FFF2-40B4-BE49-F238E27FC236}">
                <a16:creationId xmlns:a16="http://schemas.microsoft.com/office/drawing/2014/main" id="{F4F24D12-583C-5489-9E25-F4572DB81A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8900234" y="3543795"/>
            <a:ext cx="1640019" cy="1640019"/>
          </a:xfrm>
          <a:prstGeom prst="rect">
            <a:avLst/>
          </a:prstGeom>
        </p:spPr>
      </p:pic>
    </p:spTree>
    <p:extLst>
      <p:ext uri="{BB962C8B-B14F-4D97-AF65-F5344CB8AC3E}">
        <p14:creationId xmlns:p14="http://schemas.microsoft.com/office/powerpoint/2010/main" val="357722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0" name="Straight Connector 19">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8998F414-7D0A-4BB3-ABF9-D356969FD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1DC52BE-B2E5-4356-9FCF-8F0E04E5F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4772" y="1"/>
            <a:ext cx="6877228" cy="6857999"/>
          </a:xfrm>
          <a:custGeom>
            <a:avLst/>
            <a:gdLst>
              <a:gd name="connsiteX0" fmla="*/ 6010591 w 6877228"/>
              <a:gd name="connsiteY0" fmla="*/ 0 h 6857999"/>
              <a:gd name="connsiteX1" fmla="*/ 6877228 w 6877228"/>
              <a:gd name="connsiteY1" fmla="*/ 0 h 6857999"/>
              <a:gd name="connsiteX2" fmla="*/ 6877228 w 6877228"/>
              <a:gd name="connsiteY2" fmla="*/ 4081237 h 6857999"/>
              <a:gd name="connsiteX3" fmla="*/ 4443576 w 6877228"/>
              <a:gd name="connsiteY3" fmla="*/ 6857999 h 6857999"/>
              <a:gd name="connsiteX4" fmla="*/ 0 w 6877228"/>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228" h="6857999">
                <a:moveTo>
                  <a:pt x="6010591" y="0"/>
                </a:moveTo>
                <a:lnTo>
                  <a:pt x="6877228" y="0"/>
                </a:lnTo>
                <a:lnTo>
                  <a:pt x="6877228" y="4081237"/>
                </a:lnTo>
                <a:lnTo>
                  <a:pt x="4443576" y="6857999"/>
                </a:lnTo>
                <a:lnTo>
                  <a:pt x="0"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888D426-68B4-4BA8-96C3-1DCDCE2F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22200" cy="6858000"/>
          </a:xfrm>
          <a:custGeom>
            <a:avLst/>
            <a:gdLst>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9092866 w 11593823"/>
              <a:gd name="connsiteY6" fmla="*/ 0 h 6858000"/>
              <a:gd name="connsiteX7" fmla="*/ 11322200 w 11593823"/>
              <a:gd name="connsiteY7" fmla="*/ 0 h 6858000"/>
              <a:gd name="connsiteX8" fmla="*/ 11322198 w 11593823"/>
              <a:gd name="connsiteY8" fmla="*/ 2 h 6858000"/>
              <a:gd name="connsiteX9" fmla="*/ 11593823 w 11593823"/>
              <a:gd name="connsiteY9" fmla="*/ 2 h 6858000"/>
              <a:gd name="connsiteX10" fmla="*/ 11322197 w 11593823"/>
              <a:gd name="connsiteY10" fmla="*/ 4 h 6858000"/>
              <a:gd name="connsiteX11" fmla="*/ 5311608 w 11593823"/>
              <a:gd name="connsiteY11" fmla="*/ 6858000 h 6858000"/>
              <a:gd name="connsiteX12" fmla="*/ 5288856 w 11593823"/>
              <a:gd name="connsiteY12" fmla="*/ 6858000 h 6858000"/>
              <a:gd name="connsiteX13" fmla="*/ 4806770 w 11593823"/>
              <a:gd name="connsiteY13" fmla="*/ 6858000 h 6858000"/>
              <a:gd name="connsiteX14" fmla="*/ 4676142 w 11593823"/>
              <a:gd name="connsiteY14" fmla="*/ 6858000 h 6858000"/>
              <a:gd name="connsiteX15" fmla="*/ 3082273 w 11593823"/>
              <a:gd name="connsiteY15" fmla="*/ 6858000 h 6858000"/>
              <a:gd name="connsiteX16" fmla="*/ 2625273 w 11593823"/>
              <a:gd name="connsiteY16" fmla="*/ 6858000 h 6858000"/>
              <a:gd name="connsiteX17" fmla="*/ 2155010 w 11593823"/>
              <a:gd name="connsiteY17" fmla="*/ 6858000 h 6858000"/>
              <a:gd name="connsiteX18" fmla="*/ 0 w 11593823"/>
              <a:gd name="connsiteY18" fmla="*/ 685800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11322200 w 11593823"/>
              <a:gd name="connsiteY6" fmla="*/ 0 h 6858000"/>
              <a:gd name="connsiteX7" fmla="*/ 11322198 w 11593823"/>
              <a:gd name="connsiteY7" fmla="*/ 2 h 6858000"/>
              <a:gd name="connsiteX8" fmla="*/ 11593823 w 11593823"/>
              <a:gd name="connsiteY8" fmla="*/ 2 h 6858000"/>
              <a:gd name="connsiteX9" fmla="*/ 11322197 w 11593823"/>
              <a:gd name="connsiteY9" fmla="*/ 4 h 6858000"/>
              <a:gd name="connsiteX10" fmla="*/ 5311608 w 11593823"/>
              <a:gd name="connsiteY10" fmla="*/ 6858000 h 6858000"/>
              <a:gd name="connsiteX11" fmla="*/ 5288856 w 11593823"/>
              <a:gd name="connsiteY11" fmla="*/ 6858000 h 6858000"/>
              <a:gd name="connsiteX12" fmla="*/ 4806770 w 11593823"/>
              <a:gd name="connsiteY12" fmla="*/ 6858000 h 6858000"/>
              <a:gd name="connsiteX13" fmla="*/ 4676142 w 11593823"/>
              <a:gd name="connsiteY13" fmla="*/ 6858000 h 6858000"/>
              <a:gd name="connsiteX14" fmla="*/ 3082273 w 11593823"/>
              <a:gd name="connsiteY14" fmla="*/ 6858000 h 6858000"/>
              <a:gd name="connsiteX15" fmla="*/ 2625273 w 11593823"/>
              <a:gd name="connsiteY15" fmla="*/ 6858000 h 6858000"/>
              <a:gd name="connsiteX16" fmla="*/ 2155010 w 11593823"/>
              <a:gd name="connsiteY16" fmla="*/ 6858000 h 6858000"/>
              <a:gd name="connsiteX17" fmla="*/ 0 w 11593823"/>
              <a:gd name="connsiteY17" fmla="*/ 6858000 h 6858000"/>
              <a:gd name="connsiteX18" fmla="*/ 0 w 11593823"/>
              <a:gd name="connsiteY18" fmla="*/ 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11322200 w 11593823"/>
              <a:gd name="connsiteY5" fmla="*/ 0 h 6858000"/>
              <a:gd name="connsiteX6" fmla="*/ 11322198 w 11593823"/>
              <a:gd name="connsiteY6" fmla="*/ 2 h 6858000"/>
              <a:gd name="connsiteX7" fmla="*/ 11593823 w 11593823"/>
              <a:gd name="connsiteY7" fmla="*/ 2 h 6858000"/>
              <a:gd name="connsiteX8" fmla="*/ 11322197 w 11593823"/>
              <a:gd name="connsiteY8" fmla="*/ 4 h 6858000"/>
              <a:gd name="connsiteX9" fmla="*/ 5311608 w 11593823"/>
              <a:gd name="connsiteY9" fmla="*/ 6858000 h 6858000"/>
              <a:gd name="connsiteX10" fmla="*/ 5288856 w 11593823"/>
              <a:gd name="connsiteY10" fmla="*/ 6858000 h 6858000"/>
              <a:gd name="connsiteX11" fmla="*/ 4806770 w 11593823"/>
              <a:gd name="connsiteY11" fmla="*/ 6858000 h 6858000"/>
              <a:gd name="connsiteX12" fmla="*/ 4676142 w 11593823"/>
              <a:gd name="connsiteY12" fmla="*/ 6858000 h 6858000"/>
              <a:gd name="connsiteX13" fmla="*/ 3082273 w 11593823"/>
              <a:gd name="connsiteY13" fmla="*/ 6858000 h 6858000"/>
              <a:gd name="connsiteX14" fmla="*/ 2625273 w 11593823"/>
              <a:gd name="connsiteY14" fmla="*/ 6858000 h 6858000"/>
              <a:gd name="connsiteX15" fmla="*/ 2155010 w 11593823"/>
              <a:gd name="connsiteY15" fmla="*/ 6858000 h 6858000"/>
              <a:gd name="connsiteX16" fmla="*/ 0 w 11593823"/>
              <a:gd name="connsiteY16" fmla="*/ 6858000 h 6858000"/>
              <a:gd name="connsiteX17" fmla="*/ 0 w 11593823"/>
              <a:gd name="connsiteY17" fmla="*/ 0 h 6858000"/>
              <a:gd name="connsiteX0" fmla="*/ 0 w 11593823"/>
              <a:gd name="connsiteY0" fmla="*/ 0 h 6858000"/>
              <a:gd name="connsiteX1" fmla="*/ 2155010 w 11593823"/>
              <a:gd name="connsiteY1" fmla="*/ 0 h 6858000"/>
              <a:gd name="connsiteX2" fmla="*/ 4806770 w 11593823"/>
              <a:gd name="connsiteY2" fmla="*/ 0 h 6858000"/>
              <a:gd name="connsiteX3" fmla="*/ 4806770 w 11593823"/>
              <a:gd name="connsiteY3" fmla="*/ 2 h 6858000"/>
              <a:gd name="connsiteX4" fmla="*/ 11322200 w 11593823"/>
              <a:gd name="connsiteY4" fmla="*/ 0 h 6858000"/>
              <a:gd name="connsiteX5" fmla="*/ 11322198 w 11593823"/>
              <a:gd name="connsiteY5" fmla="*/ 2 h 6858000"/>
              <a:gd name="connsiteX6" fmla="*/ 11593823 w 11593823"/>
              <a:gd name="connsiteY6" fmla="*/ 2 h 6858000"/>
              <a:gd name="connsiteX7" fmla="*/ 11322197 w 11593823"/>
              <a:gd name="connsiteY7" fmla="*/ 4 h 6858000"/>
              <a:gd name="connsiteX8" fmla="*/ 5311608 w 11593823"/>
              <a:gd name="connsiteY8" fmla="*/ 6858000 h 6858000"/>
              <a:gd name="connsiteX9" fmla="*/ 5288856 w 11593823"/>
              <a:gd name="connsiteY9" fmla="*/ 6858000 h 6858000"/>
              <a:gd name="connsiteX10" fmla="*/ 4806770 w 11593823"/>
              <a:gd name="connsiteY10" fmla="*/ 6858000 h 6858000"/>
              <a:gd name="connsiteX11" fmla="*/ 4676142 w 11593823"/>
              <a:gd name="connsiteY11" fmla="*/ 6858000 h 6858000"/>
              <a:gd name="connsiteX12" fmla="*/ 3082273 w 11593823"/>
              <a:gd name="connsiteY12" fmla="*/ 6858000 h 6858000"/>
              <a:gd name="connsiteX13" fmla="*/ 2625273 w 11593823"/>
              <a:gd name="connsiteY13" fmla="*/ 6858000 h 6858000"/>
              <a:gd name="connsiteX14" fmla="*/ 2155010 w 11593823"/>
              <a:gd name="connsiteY14" fmla="*/ 6858000 h 6858000"/>
              <a:gd name="connsiteX15" fmla="*/ 0 w 11593823"/>
              <a:gd name="connsiteY15" fmla="*/ 6858000 h 6858000"/>
              <a:gd name="connsiteX16" fmla="*/ 0 w 11593823"/>
              <a:gd name="connsiteY16" fmla="*/ 0 h 6858000"/>
              <a:gd name="connsiteX0" fmla="*/ 0 w 11593823"/>
              <a:gd name="connsiteY0" fmla="*/ 0 h 6858000"/>
              <a:gd name="connsiteX1" fmla="*/ 2155010 w 11593823"/>
              <a:gd name="connsiteY1" fmla="*/ 0 h 6858000"/>
              <a:gd name="connsiteX2" fmla="*/ 4806770 w 11593823"/>
              <a:gd name="connsiteY2" fmla="*/ 0 h 6858000"/>
              <a:gd name="connsiteX3" fmla="*/ 11322200 w 11593823"/>
              <a:gd name="connsiteY3" fmla="*/ 0 h 6858000"/>
              <a:gd name="connsiteX4" fmla="*/ 11322198 w 11593823"/>
              <a:gd name="connsiteY4" fmla="*/ 2 h 6858000"/>
              <a:gd name="connsiteX5" fmla="*/ 11593823 w 11593823"/>
              <a:gd name="connsiteY5" fmla="*/ 2 h 6858000"/>
              <a:gd name="connsiteX6" fmla="*/ 11322197 w 11593823"/>
              <a:gd name="connsiteY6" fmla="*/ 4 h 6858000"/>
              <a:gd name="connsiteX7" fmla="*/ 5311608 w 11593823"/>
              <a:gd name="connsiteY7" fmla="*/ 6858000 h 6858000"/>
              <a:gd name="connsiteX8" fmla="*/ 5288856 w 11593823"/>
              <a:gd name="connsiteY8" fmla="*/ 6858000 h 6858000"/>
              <a:gd name="connsiteX9" fmla="*/ 4806770 w 11593823"/>
              <a:gd name="connsiteY9" fmla="*/ 6858000 h 6858000"/>
              <a:gd name="connsiteX10" fmla="*/ 4676142 w 11593823"/>
              <a:gd name="connsiteY10" fmla="*/ 6858000 h 6858000"/>
              <a:gd name="connsiteX11" fmla="*/ 3082273 w 11593823"/>
              <a:gd name="connsiteY11" fmla="*/ 6858000 h 6858000"/>
              <a:gd name="connsiteX12" fmla="*/ 2625273 w 11593823"/>
              <a:gd name="connsiteY12" fmla="*/ 6858000 h 6858000"/>
              <a:gd name="connsiteX13" fmla="*/ 2155010 w 11593823"/>
              <a:gd name="connsiteY13" fmla="*/ 6858000 h 6858000"/>
              <a:gd name="connsiteX14" fmla="*/ 0 w 11593823"/>
              <a:gd name="connsiteY14" fmla="*/ 6858000 h 6858000"/>
              <a:gd name="connsiteX15" fmla="*/ 0 w 11593823"/>
              <a:gd name="connsiteY15" fmla="*/ 0 h 6858000"/>
              <a:gd name="connsiteX0" fmla="*/ 0 w 11593823"/>
              <a:gd name="connsiteY0" fmla="*/ 0 h 6858000"/>
              <a:gd name="connsiteX1" fmla="*/ 2155010 w 11593823"/>
              <a:gd name="connsiteY1" fmla="*/ 0 h 6858000"/>
              <a:gd name="connsiteX2" fmla="*/ 11322200 w 11593823"/>
              <a:gd name="connsiteY2" fmla="*/ 0 h 6858000"/>
              <a:gd name="connsiteX3" fmla="*/ 11322198 w 11593823"/>
              <a:gd name="connsiteY3" fmla="*/ 2 h 6858000"/>
              <a:gd name="connsiteX4" fmla="*/ 11593823 w 11593823"/>
              <a:gd name="connsiteY4" fmla="*/ 2 h 6858000"/>
              <a:gd name="connsiteX5" fmla="*/ 11322197 w 11593823"/>
              <a:gd name="connsiteY5" fmla="*/ 4 h 6858000"/>
              <a:gd name="connsiteX6" fmla="*/ 5311608 w 11593823"/>
              <a:gd name="connsiteY6" fmla="*/ 6858000 h 6858000"/>
              <a:gd name="connsiteX7" fmla="*/ 5288856 w 11593823"/>
              <a:gd name="connsiteY7" fmla="*/ 6858000 h 6858000"/>
              <a:gd name="connsiteX8" fmla="*/ 4806770 w 11593823"/>
              <a:gd name="connsiteY8" fmla="*/ 6858000 h 6858000"/>
              <a:gd name="connsiteX9" fmla="*/ 4676142 w 11593823"/>
              <a:gd name="connsiteY9" fmla="*/ 6858000 h 6858000"/>
              <a:gd name="connsiteX10" fmla="*/ 3082273 w 11593823"/>
              <a:gd name="connsiteY10" fmla="*/ 6858000 h 6858000"/>
              <a:gd name="connsiteX11" fmla="*/ 2625273 w 11593823"/>
              <a:gd name="connsiteY11" fmla="*/ 6858000 h 6858000"/>
              <a:gd name="connsiteX12" fmla="*/ 2155010 w 11593823"/>
              <a:gd name="connsiteY12" fmla="*/ 6858000 h 6858000"/>
              <a:gd name="connsiteX13" fmla="*/ 0 w 11593823"/>
              <a:gd name="connsiteY13" fmla="*/ 6858000 h 6858000"/>
              <a:gd name="connsiteX14" fmla="*/ 0 w 11593823"/>
              <a:gd name="connsiteY14"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3082273 w 11593823"/>
              <a:gd name="connsiteY9" fmla="*/ 6858000 h 6858000"/>
              <a:gd name="connsiteX10" fmla="*/ 2625273 w 11593823"/>
              <a:gd name="connsiteY10" fmla="*/ 6858000 h 6858000"/>
              <a:gd name="connsiteX11" fmla="*/ 2155010 w 11593823"/>
              <a:gd name="connsiteY11" fmla="*/ 6858000 h 6858000"/>
              <a:gd name="connsiteX12" fmla="*/ 0 w 11593823"/>
              <a:gd name="connsiteY12" fmla="*/ 6858000 h 6858000"/>
              <a:gd name="connsiteX13" fmla="*/ 0 w 11593823"/>
              <a:gd name="connsiteY13"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625273 w 11593823"/>
              <a:gd name="connsiteY9" fmla="*/ 6858000 h 6858000"/>
              <a:gd name="connsiteX10" fmla="*/ 2155010 w 11593823"/>
              <a:gd name="connsiteY10" fmla="*/ 6858000 h 6858000"/>
              <a:gd name="connsiteX11" fmla="*/ 0 w 11593823"/>
              <a:gd name="connsiteY11" fmla="*/ 6858000 h 6858000"/>
              <a:gd name="connsiteX12" fmla="*/ 0 w 11593823"/>
              <a:gd name="connsiteY12"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0 w 11593823"/>
              <a:gd name="connsiteY9" fmla="*/ 6858000 h 6858000"/>
              <a:gd name="connsiteX10" fmla="*/ 0 w 11593823"/>
              <a:gd name="connsiteY10"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676142 w 11593823"/>
              <a:gd name="connsiteY7" fmla="*/ 6858000 h 6858000"/>
              <a:gd name="connsiteX8" fmla="*/ 0 w 11593823"/>
              <a:gd name="connsiteY8" fmla="*/ 6858000 h 6858000"/>
              <a:gd name="connsiteX9" fmla="*/ 0 w 11593823"/>
              <a:gd name="connsiteY9"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0 w 11593823"/>
              <a:gd name="connsiteY7" fmla="*/ 6858000 h 6858000"/>
              <a:gd name="connsiteX8" fmla="*/ 0 w 11593823"/>
              <a:gd name="connsiteY8"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0 w 11593823"/>
              <a:gd name="connsiteY6" fmla="*/ 6858000 h 6858000"/>
              <a:gd name="connsiteX7" fmla="*/ 0 w 11593823"/>
              <a:gd name="connsiteY7" fmla="*/ 0 h 6858000"/>
              <a:gd name="connsiteX0" fmla="*/ 0 w 11322200"/>
              <a:gd name="connsiteY0" fmla="*/ 0 h 6858000"/>
              <a:gd name="connsiteX1" fmla="*/ 11322200 w 11322200"/>
              <a:gd name="connsiteY1" fmla="*/ 0 h 6858000"/>
              <a:gd name="connsiteX2" fmla="*/ 11322198 w 11322200"/>
              <a:gd name="connsiteY2" fmla="*/ 2 h 6858000"/>
              <a:gd name="connsiteX3" fmla="*/ 11322197 w 11322200"/>
              <a:gd name="connsiteY3" fmla="*/ 4 h 6858000"/>
              <a:gd name="connsiteX4" fmla="*/ 5311608 w 11322200"/>
              <a:gd name="connsiteY4" fmla="*/ 6858000 h 6858000"/>
              <a:gd name="connsiteX5" fmla="*/ 0 w 11322200"/>
              <a:gd name="connsiteY5" fmla="*/ 6858000 h 6858000"/>
              <a:gd name="connsiteX6" fmla="*/ 0 w 113222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2200" h="6858000">
                <a:moveTo>
                  <a:pt x="0" y="0"/>
                </a:moveTo>
                <a:lnTo>
                  <a:pt x="11322200" y="0"/>
                </a:lnTo>
                <a:lnTo>
                  <a:pt x="11322198" y="2"/>
                </a:lnTo>
                <a:cubicBezTo>
                  <a:pt x="11322198" y="3"/>
                  <a:pt x="11322197" y="3"/>
                  <a:pt x="11322197" y="4"/>
                </a:cubicBezTo>
                <a:lnTo>
                  <a:pt x="5311608" y="6858000"/>
                </a:lnTo>
                <a:lnTo>
                  <a:pt x="0" y="6858000"/>
                </a:lnTo>
                <a:lnTo>
                  <a:pt x="0"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2562C8-2F41-AA81-94AF-6A120EDF9E46}"/>
              </a:ext>
            </a:extLst>
          </p:cNvPr>
          <p:cNvSpPr>
            <a:spLocks noGrp="1"/>
          </p:cNvSpPr>
          <p:nvPr>
            <p:ph type="title"/>
          </p:nvPr>
        </p:nvSpPr>
        <p:spPr>
          <a:xfrm>
            <a:off x="1489230" y="3285109"/>
            <a:ext cx="7076767" cy="1482200"/>
          </a:xfrm>
        </p:spPr>
        <p:txBody>
          <a:bodyPr vert="horz" lIns="91440" tIns="45720" rIns="91440" bIns="45720" rtlCol="0" anchor="t">
            <a:normAutofit/>
          </a:bodyPr>
          <a:lstStyle/>
          <a:p>
            <a:pPr algn="ctr">
              <a:lnSpc>
                <a:spcPct val="90000"/>
              </a:lnSpc>
            </a:pPr>
            <a:r>
              <a:rPr lang="en-US" sz="5400" cap="all" spc="300" dirty="0">
                <a:latin typeface="Aptos" panose="020B0004020202020204" pitchFamily="34" charset="0"/>
              </a:rPr>
              <a:t>QUESTIONS?</a:t>
            </a:r>
          </a:p>
        </p:txBody>
      </p:sp>
      <p:pic>
        <p:nvPicPr>
          <p:cNvPr id="15" name="Graphic 14">
            <a:extLst>
              <a:ext uri="{FF2B5EF4-FFF2-40B4-BE49-F238E27FC236}">
                <a16:creationId xmlns:a16="http://schemas.microsoft.com/office/drawing/2014/main" id="{F4F24D12-583C-5489-9E25-F4572DB81A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8900234" y="3543795"/>
            <a:ext cx="1640019" cy="1640019"/>
          </a:xfrm>
          <a:prstGeom prst="rect">
            <a:avLst/>
          </a:prstGeom>
        </p:spPr>
      </p:pic>
    </p:spTree>
    <p:extLst>
      <p:ext uri="{BB962C8B-B14F-4D97-AF65-F5344CB8AC3E}">
        <p14:creationId xmlns:p14="http://schemas.microsoft.com/office/powerpoint/2010/main" val="428309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DD50-79D2-426C-6BA2-E2FAF1258672}"/>
              </a:ext>
            </a:extLst>
          </p:cNvPr>
          <p:cNvSpPr>
            <a:spLocks noGrp="1"/>
          </p:cNvSpPr>
          <p:nvPr>
            <p:ph type="title"/>
          </p:nvPr>
        </p:nvSpPr>
        <p:spPr>
          <a:xfrm>
            <a:off x="1143000" y="109454"/>
            <a:ext cx="9905999" cy="1360898"/>
          </a:xfrm>
        </p:spPr>
        <p:txBody>
          <a:bodyPr>
            <a:normAutofit/>
          </a:bodyPr>
          <a:lstStyle/>
          <a:p>
            <a:r>
              <a:rPr lang="en-US" sz="5400" dirty="0">
                <a:latin typeface="Aptos" panose="020B0004020202020204" pitchFamily="34" charset="0"/>
              </a:rPr>
              <a:t>Anti-Harassment</a:t>
            </a:r>
          </a:p>
        </p:txBody>
      </p:sp>
      <p:pic>
        <p:nvPicPr>
          <p:cNvPr id="5" name="Content Placeholder 4" descr="A group of people sitting in chairs">
            <a:extLst>
              <a:ext uri="{FF2B5EF4-FFF2-40B4-BE49-F238E27FC236}">
                <a16:creationId xmlns:a16="http://schemas.microsoft.com/office/drawing/2014/main" id="{7EEFD3E0-C350-A64C-1EEF-33EF695105CB}"/>
              </a:ext>
            </a:extLst>
          </p:cNvPr>
          <p:cNvPicPr>
            <a:picLocks noGrp="1" noChangeAspect="1"/>
          </p:cNvPicPr>
          <p:nvPr>
            <p:ph idx="1"/>
          </p:nvPr>
        </p:nvPicPr>
        <p:blipFill>
          <a:blip r:embed="rId3">
            <a:alphaModFix amt="8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20941" y="2332038"/>
            <a:ext cx="5350117" cy="3567112"/>
          </a:xfrm>
        </p:spPr>
      </p:pic>
      <p:sp>
        <p:nvSpPr>
          <p:cNvPr id="6" name="Rectangle 5">
            <a:extLst>
              <a:ext uri="{FF2B5EF4-FFF2-40B4-BE49-F238E27FC236}">
                <a16:creationId xmlns:a16="http://schemas.microsoft.com/office/drawing/2014/main" id="{300B2E42-17FD-2BD1-C655-AF1F8302341A}"/>
              </a:ext>
            </a:extLst>
          </p:cNvPr>
          <p:cNvSpPr/>
          <p:nvPr/>
        </p:nvSpPr>
        <p:spPr>
          <a:xfrm rot="19958666">
            <a:off x="3323031" y="2705726"/>
            <a:ext cx="5545942" cy="1446550"/>
          </a:xfrm>
          <a:prstGeom prst="rect">
            <a:avLst/>
          </a:prstGeom>
          <a:noFill/>
        </p:spPr>
        <p:txBody>
          <a:bodyPr wrap="none" lIns="91440" tIns="45720" rIns="91440" bIns="45720">
            <a:spAutoFit/>
          </a:bodyPr>
          <a:lstStyle/>
          <a:p>
            <a:pPr algn="ctr"/>
            <a:r>
              <a:rPr lang="en-US"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ptos" panose="020B0004020202020204" pitchFamily="34" charset="0"/>
              </a:rPr>
              <a:t>What is it?</a:t>
            </a:r>
          </a:p>
        </p:txBody>
      </p:sp>
    </p:spTree>
    <p:extLst>
      <p:ext uri="{BB962C8B-B14F-4D97-AF65-F5344CB8AC3E}">
        <p14:creationId xmlns:p14="http://schemas.microsoft.com/office/powerpoint/2010/main" val="163981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DD50-79D2-426C-6BA2-E2FAF1258672}"/>
              </a:ext>
            </a:extLst>
          </p:cNvPr>
          <p:cNvSpPr>
            <a:spLocks noGrp="1"/>
          </p:cNvSpPr>
          <p:nvPr>
            <p:ph type="title"/>
          </p:nvPr>
        </p:nvSpPr>
        <p:spPr>
          <a:xfrm>
            <a:off x="1143000" y="91694"/>
            <a:ext cx="9905999" cy="1360898"/>
          </a:xfrm>
        </p:spPr>
        <p:txBody>
          <a:bodyPr>
            <a:normAutofit/>
          </a:bodyPr>
          <a:lstStyle/>
          <a:p>
            <a:r>
              <a:rPr lang="en-US" sz="5400" dirty="0">
                <a:latin typeface="Aptos" panose="020B0004020202020204" pitchFamily="34" charset="0"/>
              </a:rPr>
              <a:t>Anti-Harassment</a:t>
            </a:r>
          </a:p>
        </p:txBody>
      </p:sp>
      <p:pic>
        <p:nvPicPr>
          <p:cNvPr id="5" name="Content Placeholder 4">
            <a:extLst>
              <a:ext uri="{FF2B5EF4-FFF2-40B4-BE49-F238E27FC236}">
                <a16:creationId xmlns:a16="http://schemas.microsoft.com/office/drawing/2014/main" id="{7EEFD3E0-C350-A64C-1EEF-33EF695105C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rot="21344901">
            <a:off x="8085922" y="3373328"/>
            <a:ext cx="2515824" cy="1677389"/>
          </a:xfrm>
          <a:scene3d>
            <a:camera prst="orthographicFront"/>
            <a:lightRig rig="threePt" dir="t"/>
          </a:scene3d>
          <a:sp3d>
            <a:bevelT/>
          </a:sp3d>
        </p:spPr>
      </p:pic>
      <p:sp>
        <p:nvSpPr>
          <p:cNvPr id="3" name="TextBox 2">
            <a:extLst>
              <a:ext uri="{FF2B5EF4-FFF2-40B4-BE49-F238E27FC236}">
                <a16:creationId xmlns:a16="http://schemas.microsoft.com/office/drawing/2014/main" id="{94178820-768A-3862-BE55-57921AC7996C}"/>
              </a:ext>
            </a:extLst>
          </p:cNvPr>
          <p:cNvSpPr txBox="1"/>
          <p:nvPr/>
        </p:nvSpPr>
        <p:spPr>
          <a:xfrm>
            <a:off x="976649" y="2177925"/>
            <a:ext cx="6139768" cy="369332"/>
          </a:xfrm>
          <a:prstGeom prst="rect">
            <a:avLst/>
          </a:prstGeom>
          <a:noFill/>
        </p:spPr>
        <p:txBody>
          <a:bodyPr wrap="square" rtlCol="0">
            <a:spAutoFit/>
          </a:bodyPr>
          <a:lstStyle/>
          <a:p>
            <a:r>
              <a:rPr lang="en-US" dirty="0"/>
              <a:t> </a:t>
            </a:r>
            <a:endParaRPr lang="en-US" dirty="0">
              <a:latin typeface="Aptos" panose="020B0004020202020204" pitchFamily="34" charset="0"/>
            </a:endParaRPr>
          </a:p>
        </p:txBody>
      </p:sp>
      <p:pic>
        <p:nvPicPr>
          <p:cNvPr id="7" name="Picture 6" descr="A group of men in suits">
            <a:extLst>
              <a:ext uri="{FF2B5EF4-FFF2-40B4-BE49-F238E27FC236}">
                <a16:creationId xmlns:a16="http://schemas.microsoft.com/office/drawing/2014/main" id="{77AB25F1-0E23-F8E5-8E82-2610752F9C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98676">
            <a:off x="4982856" y="2749207"/>
            <a:ext cx="3014966" cy="1677215"/>
          </a:xfrm>
          <a:prstGeom prst="rect">
            <a:avLst/>
          </a:prstGeom>
        </p:spPr>
      </p:pic>
      <p:pic>
        <p:nvPicPr>
          <p:cNvPr id="9" name="Picture 8" descr="A person holding a child in a wheelchair&#10;&#10;Description automatically generated">
            <a:extLst>
              <a:ext uri="{FF2B5EF4-FFF2-40B4-BE49-F238E27FC236}">
                <a16:creationId xmlns:a16="http://schemas.microsoft.com/office/drawing/2014/main" id="{819CC98E-55E3-8F57-3962-B27042036D7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20599343">
            <a:off x="7282768" y="1556440"/>
            <a:ext cx="2515824" cy="1677216"/>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34D91BE8-C4D2-47F4-4D13-7DBD0D37582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1405913">
            <a:off x="9933725" y="1876941"/>
            <a:ext cx="1160318" cy="1450398"/>
          </a:xfrm>
          <a:prstGeom prst="rect">
            <a:avLst/>
          </a:prstGeom>
        </p:spPr>
      </p:pic>
      <p:pic>
        <p:nvPicPr>
          <p:cNvPr id="14" name="Picture 13" descr="A person in a suit and hat&#10;&#10;Description automatically generated">
            <a:extLst>
              <a:ext uri="{FF2B5EF4-FFF2-40B4-BE49-F238E27FC236}">
                <a16:creationId xmlns:a16="http://schemas.microsoft.com/office/drawing/2014/main" id="{BD1760AC-CA11-63EC-D929-C4E8FCFE1A13}"/>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045541" y="4678831"/>
            <a:ext cx="1943137" cy="1163453"/>
          </a:xfrm>
          <a:prstGeom prst="rect">
            <a:avLst/>
          </a:prstGeom>
        </p:spPr>
      </p:pic>
      <p:sp>
        <p:nvSpPr>
          <p:cNvPr id="15" name="TextBox 14">
            <a:extLst>
              <a:ext uri="{FF2B5EF4-FFF2-40B4-BE49-F238E27FC236}">
                <a16:creationId xmlns:a16="http://schemas.microsoft.com/office/drawing/2014/main" id="{8E825247-6A19-9209-5D3A-C3F417F00C7A}"/>
              </a:ext>
            </a:extLst>
          </p:cNvPr>
          <p:cNvSpPr txBox="1"/>
          <p:nvPr/>
        </p:nvSpPr>
        <p:spPr>
          <a:xfrm>
            <a:off x="126049" y="1338119"/>
            <a:ext cx="5598694" cy="4524315"/>
          </a:xfrm>
          <a:prstGeom prst="rect">
            <a:avLst/>
          </a:prstGeom>
          <a:noFill/>
        </p:spPr>
        <p:txBody>
          <a:bodyPr wrap="square" rtlCol="0">
            <a:spAutoFit/>
          </a:bodyPr>
          <a:lstStyle/>
          <a:p>
            <a:pPr algn="ctr"/>
            <a:r>
              <a:rPr lang="en-US" sz="2400" dirty="0">
                <a:latin typeface="Aptos" panose="020B0004020202020204" pitchFamily="34" charset="0"/>
              </a:rPr>
              <a:t>Title VII of the Civil Rights Act of 1964</a:t>
            </a:r>
          </a:p>
          <a:p>
            <a:pPr algn="ctr"/>
            <a:endParaRPr lang="en-US" sz="2400" dirty="0">
              <a:latin typeface="Aptos" panose="020B0004020202020204" pitchFamily="34" charset="0"/>
            </a:endParaRPr>
          </a:p>
          <a:p>
            <a:r>
              <a:rPr lang="en-US" sz="2400" dirty="0">
                <a:latin typeface="Aptos" panose="020B0004020202020204" pitchFamily="34" charset="0"/>
              </a:rPr>
              <a:t>Prevents Discrimination Based on:</a:t>
            </a:r>
          </a:p>
          <a:p>
            <a:pPr marL="742950" lvl="1" indent="-285750">
              <a:buFont typeface="Arial" panose="020B0604020202020204" pitchFamily="34" charset="0"/>
              <a:buChar char="•"/>
            </a:pPr>
            <a:r>
              <a:rPr lang="en-US" sz="2400" dirty="0">
                <a:latin typeface="Aptos" panose="020B0004020202020204" pitchFamily="34" charset="0"/>
              </a:rPr>
              <a:t>Race</a:t>
            </a:r>
          </a:p>
          <a:p>
            <a:pPr marL="742950" lvl="1" indent="-285750">
              <a:buFont typeface="Arial" panose="020B0604020202020204" pitchFamily="34" charset="0"/>
              <a:buChar char="•"/>
            </a:pPr>
            <a:r>
              <a:rPr lang="en-US" sz="2400" dirty="0">
                <a:latin typeface="Aptos" panose="020B0004020202020204" pitchFamily="34" charset="0"/>
              </a:rPr>
              <a:t>Color</a:t>
            </a:r>
          </a:p>
          <a:p>
            <a:pPr marL="742950" lvl="1" indent="-285750">
              <a:buFont typeface="Arial" panose="020B0604020202020204" pitchFamily="34" charset="0"/>
              <a:buChar char="•"/>
            </a:pPr>
            <a:r>
              <a:rPr lang="en-US" sz="2400" dirty="0">
                <a:latin typeface="Aptos" panose="020B0004020202020204" pitchFamily="34" charset="0"/>
              </a:rPr>
              <a:t>National origin</a:t>
            </a:r>
          </a:p>
          <a:p>
            <a:pPr marL="742950" lvl="1" indent="-285750">
              <a:buFont typeface="Arial" panose="020B0604020202020204" pitchFamily="34" charset="0"/>
              <a:buChar char="•"/>
            </a:pPr>
            <a:r>
              <a:rPr lang="en-US" sz="2400" dirty="0">
                <a:latin typeface="Aptos" panose="020B0004020202020204" pitchFamily="34" charset="0"/>
              </a:rPr>
              <a:t>Religion</a:t>
            </a:r>
          </a:p>
          <a:p>
            <a:pPr marL="742950" lvl="1" indent="-285750">
              <a:buFont typeface="Arial" panose="020B0604020202020204" pitchFamily="34" charset="0"/>
              <a:buChar char="•"/>
            </a:pPr>
            <a:r>
              <a:rPr lang="en-US" sz="2400" dirty="0">
                <a:latin typeface="Aptos" panose="020B0004020202020204" pitchFamily="34" charset="0"/>
              </a:rPr>
              <a:t>Sex</a:t>
            </a:r>
          </a:p>
          <a:p>
            <a:pPr marL="742950" lvl="1" indent="-285750">
              <a:buFont typeface="Arial" panose="020B0604020202020204" pitchFamily="34" charset="0"/>
              <a:buChar char="•"/>
            </a:pPr>
            <a:r>
              <a:rPr lang="en-US" sz="2400" dirty="0">
                <a:latin typeface="Aptos" panose="020B0004020202020204" pitchFamily="34" charset="0"/>
              </a:rPr>
              <a:t>Association with a member of a protected class</a:t>
            </a:r>
          </a:p>
          <a:p>
            <a:endParaRPr lang="en-US" sz="2400" dirty="0">
              <a:latin typeface="Aptos" panose="020B0004020202020204" pitchFamily="34" charset="0"/>
            </a:endParaRPr>
          </a:p>
          <a:p>
            <a:r>
              <a:rPr lang="en-US" sz="2400" dirty="0">
                <a:latin typeface="Aptos" panose="020B0004020202020204" pitchFamily="34" charset="0"/>
              </a:rPr>
              <a:t>Prohibits Retaliation</a:t>
            </a:r>
          </a:p>
        </p:txBody>
      </p:sp>
    </p:spTree>
    <p:extLst>
      <p:ext uri="{BB962C8B-B14F-4D97-AF65-F5344CB8AC3E}">
        <p14:creationId xmlns:p14="http://schemas.microsoft.com/office/powerpoint/2010/main" val="6793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 calcmode="lin" valueType="num">
                                      <p:cBhvr additive="base">
                                        <p:cTn id="7"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anim calcmode="lin" valueType="num">
                                      <p:cBhvr additive="base">
                                        <p:cTn id="1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anim calcmode="lin" valueType="num">
                                      <p:cBhvr additive="base">
                                        <p:cTn id="15"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anim calcmode="lin" valueType="num">
                                      <p:cBhvr additive="base">
                                        <p:cTn id="19"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7" end="7"/>
                                            </p:txEl>
                                          </p:spTgt>
                                        </p:tgtEl>
                                        <p:attrNameLst>
                                          <p:attrName>style.visibility</p:attrName>
                                        </p:attrNameLst>
                                      </p:cBhvr>
                                      <p:to>
                                        <p:strVal val="visible"/>
                                      </p:to>
                                    </p:set>
                                    <p:anim calcmode="lin" valueType="num">
                                      <p:cBhvr additive="base">
                                        <p:cTn id="23"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anim calcmode="lin" valueType="num">
                                      <p:cBhvr additive="base">
                                        <p:cTn id="27"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xEl>
                                              <p:pRg st="10" end="10"/>
                                            </p:txEl>
                                          </p:spTgt>
                                        </p:tgtEl>
                                        <p:attrNameLst>
                                          <p:attrName>style.visibility</p:attrName>
                                        </p:attrNameLst>
                                      </p:cBhvr>
                                      <p:to>
                                        <p:strVal val="visible"/>
                                      </p:to>
                                    </p:set>
                                    <p:anim calcmode="lin" valueType="num">
                                      <p:cBhvr additive="base">
                                        <p:cTn id="31"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DD50-79D2-426C-6BA2-E2FAF1258672}"/>
              </a:ext>
            </a:extLst>
          </p:cNvPr>
          <p:cNvSpPr>
            <a:spLocks noGrp="1"/>
          </p:cNvSpPr>
          <p:nvPr>
            <p:ph type="title"/>
          </p:nvPr>
        </p:nvSpPr>
        <p:spPr>
          <a:xfrm>
            <a:off x="1143000" y="120372"/>
            <a:ext cx="9905999" cy="1142416"/>
          </a:xfrm>
        </p:spPr>
        <p:txBody>
          <a:bodyPr>
            <a:normAutofit/>
          </a:bodyPr>
          <a:lstStyle/>
          <a:p>
            <a:r>
              <a:rPr lang="en-US" sz="5400" dirty="0">
                <a:latin typeface="Aptos" panose="020B0004020202020204" pitchFamily="34" charset="0"/>
              </a:rPr>
              <a:t>Anti-Harassment</a:t>
            </a:r>
          </a:p>
        </p:txBody>
      </p:sp>
      <p:pic>
        <p:nvPicPr>
          <p:cNvPr id="5" name="Content Placeholder 4">
            <a:extLst>
              <a:ext uri="{FF2B5EF4-FFF2-40B4-BE49-F238E27FC236}">
                <a16:creationId xmlns:a16="http://schemas.microsoft.com/office/drawing/2014/main" id="{7EEFD3E0-C350-A64C-1EEF-33EF695105C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rot="21344901">
            <a:off x="8822357" y="3150260"/>
            <a:ext cx="2515824" cy="1677389"/>
          </a:xfrm>
          <a:scene3d>
            <a:camera prst="orthographicFront"/>
            <a:lightRig rig="threePt" dir="t"/>
          </a:scene3d>
          <a:sp3d>
            <a:bevelT/>
          </a:sp3d>
        </p:spPr>
      </p:pic>
      <p:sp>
        <p:nvSpPr>
          <p:cNvPr id="3" name="TextBox 2">
            <a:extLst>
              <a:ext uri="{FF2B5EF4-FFF2-40B4-BE49-F238E27FC236}">
                <a16:creationId xmlns:a16="http://schemas.microsoft.com/office/drawing/2014/main" id="{94178820-768A-3862-BE55-57921AC7996C}"/>
              </a:ext>
            </a:extLst>
          </p:cNvPr>
          <p:cNvSpPr txBox="1"/>
          <p:nvPr/>
        </p:nvSpPr>
        <p:spPr>
          <a:xfrm>
            <a:off x="195306" y="1015716"/>
            <a:ext cx="7457243" cy="5632311"/>
          </a:xfrm>
          <a:prstGeom prst="rect">
            <a:avLst/>
          </a:prstGeom>
          <a:noFill/>
        </p:spPr>
        <p:txBody>
          <a:bodyPr wrap="square" rtlCol="0">
            <a:spAutoFit/>
          </a:bodyPr>
          <a:lstStyle/>
          <a:p>
            <a:pPr algn="ctr"/>
            <a:r>
              <a:rPr lang="en-US" sz="2400" dirty="0">
                <a:latin typeface="Aptos" panose="020B0004020202020204" pitchFamily="34" charset="0"/>
              </a:rPr>
              <a:t>CIVIL RIGHTS ACT OF 1991</a:t>
            </a:r>
          </a:p>
          <a:p>
            <a:pPr algn="ctr"/>
            <a:endParaRPr lang="en-US" sz="2400" dirty="0">
              <a:latin typeface="Aptos" panose="020B0004020202020204" pitchFamily="34" charset="0"/>
            </a:endParaRPr>
          </a:p>
          <a:p>
            <a:r>
              <a:rPr lang="en-US" sz="2400" dirty="0">
                <a:latin typeface="Aptos" panose="020B0004020202020204" pitchFamily="34" charset="0"/>
              </a:rPr>
              <a:t>Prohibits Discrimination </a:t>
            </a:r>
          </a:p>
          <a:p>
            <a:endParaRPr lang="en-US" sz="2400" dirty="0">
              <a:latin typeface="Aptos" panose="020B0004020202020204" pitchFamily="34" charset="0"/>
            </a:endParaRPr>
          </a:p>
          <a:p>
            <a:pPr marL="285750" indent="-285750">
              <a:buFont typeface="Arial" panose="020B0604020202020204" pitchFamily="34" charset="0"/>
              <a:buChar char="•"/>
            </a:pPr>
            <a:r>
              <a:rPr lang="en-US" sz="2400" dirty="0">
                <a:latin typeface="Aptos" panose="020B0004020202020204" pitchFamily="34" charset="0"/>
              </a:rPr>
              <a:t>Persons Association with a member of a protected class</a:t>
            </a:r>
          </a:p>
          <a:p>
            <a:pPr marL="285750" indent="-285750">
              <a:buFont typeface="Arial" panose="020B0604020202020204" pitchFamily="34" charset="0"/>
              <a:buChar char="•"/>
            </a:pPr>
            <a:r>
              <a:rPr lang="en-US" sz="2400" dirty="0">
                <a:latin typeface="Aptos" panose="020B0004020202020204" pitchFamily="34" charset="0"/>
              </a:rPr>
              <a:t>All aspects of employment relationship	</a:t>
            </a:r>
          </a:p>
          <a:p>
            <a:pPr marL="742950" lvl="1" indent="-285750">
              <a:buFont typeface="Arial" panose="020B0604020202020204" pitchFamily="34" charset="0"/>
              <a:buChar char="•"/>
            </a:pPr>
            <a:r>
              <a:rPr lang="en-US" sz="2400" dirty="0">
                <a:latin typeface="Aptos" panose="020B0004020202020204" pitchFamily="34" charset="0"/>
              </a:rPr>
              <a:t>Hiring</a:t>
            </a:r>
          </a:p>
          <a:p>
            <a:pPr marL="742950" lvl="1" indent="-285750">
              <a:buFont typeface="Arial" panose="020B0604020202020204" pitchFamily="34" charset="0"/>
              <a:buChar char="•"/>
            </a:pPr>
            <a:r>
              <a:rPr lang="en-US" sz="2400" dirty="0">
                <a:latin typeface="Aptos" panose="020B0004020202020204" pitchFamily="34" charset="0"/>
              </a:rPr>
              <a:t>Terms and conditions</a:t>
            </a:r>
          </a:p>
          <a:p>
            <a:pPr marL="742950" lvl="1" indent="-285750">
              <a:buFont typeface="Arial" panose="020B0604020202020204" pitchFamily="34" charset="0"/>
              <a:buChar char="•"/>
            </a:pPr>
            <a:r>
              <a:rPr lang="en-US" sz="2400" dirty="0">
                <a:latin typeface="Aptos" panose="020B0004020202020204" pitchFamily="34" charset="0"/>
              </a:rPr>
              <a:t>Benefits</a:t>
            </a:r>
          </a:p>
          <a:p>
            <a:pPr marL="742950" lvl="1" indent="-285750">
              <a:buFont typeface="Arial" panose="020B0604020202020204" pitchFamily="34" charset="0"/>
              <a:buChar char="•"/>
            </a:pPr>
            <a:r>
              <a:rPr lang="en-US" sz="2400" dirty="0">
                <a:latin typeface="Aptos" panose="020B0004020202020204" pitchFamily="34" charset="0"/>
              </a:rPr>
              <a:t>Promotion</a:t>
            </a:r>
          </a:p>
          <a:p>
            <a:pPr marL="742950" lvl="1" indent="-285750">
              <a:buFont typeface="Arial" panose="020B0604020202020204" pitchFamily="34" charset="0"/>
              <a:buChar char="•"/>
            </a:pPr>
            <a:r>
              <a:rPr lang="en-US" sz="2400" dirty="0">
                <a:latin typeface="Aptos" panose="020B0004020202020204" pitchFamily="34" charset="0"/>
              </a:rPr>
              <a:t>Layoffs</a:t>
            </a:r>
          </a:p>
          <a:p>
            <a:pPr marL="742950" lvl="1" indent="-285750">
              <a:buFont typeface="Arial" panose="020B0604020202020204" pitchFamily="34" charset="0"/>
              <a:buChar char="•"/>
            </a:pPr>
            <a:r>
              <a:rPr lang="en-US" sz="2400" dirty="0">
                <a:latin typeface="Aptos" panose="020B0004020202020204" pitchFamily="34" charset="0"/>
              </a:rPr>
              <a:t>Termination</a:t>
            </a:r>
          </a:p>
          <a:p>
            <a:pPr marL="285750" indent="-285750">
              <a:buFont typeface="Arial" panose="020B0604020202020204" pitchFamily="34" charset="0"/>
              <a:buChar char="•"/>
            </a:pPr>
            <a:endParaRPr lang="en-US" sz="2400" dirty="0">
              <a:latin typeface="Aptos" panose="020B0004020202020204" pitchFamily="34" charset="0"/>
            </a:endParaRPr>
          </a:p>
          <a:p>
            <a:r>
              <a:rPr lang="en-US" sz="2400" dirty="0">
                <a:latin typeface="Aptos" panose="020B0004020202020204" pitchFamily="34" charset="0"/>
              </a:rPr>
              <a:t>Prohibits Retaliation</a:t>
            </a:r>
          </a:p>
          <a:p>
            <a:pPr marL="285750" indent="-285750">
              <a:buFont typeface="Arial" panose="020B0604020202020204" pitchFamily="34" charset="0"/>
              <a:buChar char="•"/>
            </a:pPr>
            <a:endParaRPr lang="en-US" sz="2400" dirty="0">
              <a:latin typeface="Aptos" panose="020B0004020202020204" pitchFamily="34" charset="0"/>
            </a:endParaRPr>
          </a:p>
        </p:txBody>
      </p:sp>
      <p:pic>
        <p:nvPicPr>
          <p:cNvPr id="7" name="Picture 6" descr="A group of men in suits">
            <a:extLst>
              <a:ext uri="{FF2B5EF4-FFF2-40B4-BE49-F238E27FC236}">
                <a16:creationId xmlns:a16="http://schemas.microsoft.com/office/drawing/2014/main" id="{77AB25F1-0E23-F8E5-8E82-2610752F9C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98676">
            <a:off x="5561533" y="3282130"/>
            <a:ext cx="3014966" cy="1677215"/>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34D91BE8-C4D2-47F4-4D13-7DBD0D37582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405913">
            <a:off x="9584372" y="1438011"/>
            <a:ext cx="1160318" cy="1450398"/>
          </a:xfrm>
          <a:prstGeom prst="rect">
            <a:avLst/>
          </a:prstGeom>
        </p:spPr>
      </p:pic>
      <p:pic>
        <p:nvPicPr>
          <p:cNvPr id="14" name="Picture 13" descr="A person in a suit and hat&#10;&#10;Description automatically generated">
            <a:extLst>
              <a:ext uri="{FF2B5EF4-FFF2-40B4-BE49-F238E27FC236}">
                <a16:creationId xmlns:a16="http://schemas.microsoft.com/office/drawing/2014/main" id="{BD1760AC-CA11-63EC-D929-C4E8FCFE1A1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152073" y="4980097"/>
            <a:ext cx="1943137" cy="1163453"/>
          </a:xfrm>
          <a:prstGeom prst="rect">
            <a:avLst/>
          </a:prstGeom>
        </p:spPr>
      </p:pic>
    </p:spTree>
    <p:extLst>
      <p:ext uri="{BB962C8B-B14F-4D97-AF65-F5344CB8AC3E}">
        <p14:creationId xmlns:p14="http://schemas.microsoft.com/office/powerpoint/2010/main" val="29718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dissolve">
                                      <p:cBhvr>
                                        <p:cTn id="16" dur="500"/>
                                        <p:tgtEl>
                                          <p:spTgt spid="3">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dissolve">
                                      <p:cBhvr>
                                        <p:cTn id="19" dur="500"/>
                                        <p:tgtEl>
                                          <p:spTgt spid="3">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dissolve">
                                      <p:cBhvr>
                                        <p:cTn id="22" dur="500"/>
                                        <p:tgtEl>
                                          <p:spTgt spid="3">
                                            <p:txEl>
                                              <p:pRg st="9" end="9"/>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dissolve">
                                      <p:cBhvr>
                                        <p:cTn id="25" dur="500"/>
                                        <p:tgtEl>
                                          <p:spTgt spid="3">
                                            <p:txEl>
                                              <p:pRg st="10" end="1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dissolve">
                                      <p:cBhvr>
                                        <p:cTn id="28" dur="500"/>
                                        <p:tgtEl>
                                          <p:spTgt spid="3">
                                            <p:txEl>
                                              <p:pRg st="11" end="11"/>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dissolve">
                                      <p:cBhvr>
                                        <p:cTn id="3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DD50-79D2-426C-6BA2-E2FAF1258672}"/>
              </a:ext>
            </a:extLst>
          </p:cNvPr>
          <p:cNvSpPr>
            <a:spLocks noGrp="1"/>
          </p:cNvSpPr>
          <p:nvPr>
            <p:ph type="title"/>
          </p:nvPr>
        </p:nvSpPr>
        <p:spPr>
          <a:xfrm>
            <a:off x="1143000" y="87629"/>
            <a:ext cx="9905999" cy="1388224"/>
          </a:xfrm>
        </p:spPr>
        <p:txBody>
          <a:bodyPr>
            <a:normAutofit/>
          </a:bodyPr>
          <a:lstStyle/>
          <a:p>
            <a:r>
              <a:rPr lang="en-US" sz="5400" dirty="0">
                <a:latin typeface="Aptos" panose="020B0004020202020204" pitchFamily="34" charset="0"/>
              </a:rPr>
              <a:t>Anti-Harassment</a:t>
            </a:r>
          </a:p>
        </p:txBody>
      </p:sp>
      <p:pic>
        <p:nvPicPr>
          <p:cNvPr id="5" name="Content Placeholder 4">
            <a:extLst>
              <a:ext uri="{FF2B5EF4-FFF2-40B4-BE49-F238E27FC236}">
                <a16:creationId xmlns:a16="http://schemas.microsoft.com/office/drawing/2014/main" id="{7EEFD3E0-C350-A64C-1EEF-33EF695105C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rot="21344901">
            <a:off x="8085922" y="3373328"/>
            <a:ext cx="2515824" cy="1677389"/>
          </a:xfrm>
          <a:scene3d>
            <a:camera prst="orthographicFront"/>
            <a:lightRig rig="threePt" dir="t"/>
          </a:scene3d>
          <a:sp3d>
            <a:bevelT/>
          </a:sp3d>
        </p:spPr>
      </p:pic>
      <p:sp>
        <p:nvSpPr>
          <p:cNvPr id="3" name="TextBox 2">
            <a:extLst>
              <a:ext uri="{FF2B5EF4-FFF2-40B4-BE49-F238E27FC236}">
                <a16:creationId xmlns:a16="http://schemas.microsoft.com/office/drawing/2014/main" id="{94178820-768A-3862-BE55-57921AC7996C}"/>
              </a:ext>
            </a:extLst>
          </p:cNvPr>
          <p:cNvSpPr txBox="1"/>
          <p:nvPr/>
        </p:nvSpPr>
        <p:spPr>
          <a:xfrm>
            <a:off x="566083" y="1015716"/>
            <a:ext cx="6479458" cy="5632311"/>
          </a:xfrm>
          <a:prstGeom prst="rect">
            <a:avLst/>
          </a:prstGeom>
          <a:noFill/>
        </p:spPr>
        <p:txBody>
          <a:bodyPr wrap="square" rtlCol="0">
            <a:spAutoFit/>
          </a:bodyPr>
          <a:lstStyle/>
          <a:p>
            <a:pPr algn="ctr"/>
            <a:r>
              <a:rPr lang="en-US" sz="2400" dirty="0">
                <a:latin typeface="Aptos" panose="020B0004020202020204" pitchFamily="34" charset="0"/>
              </a:rPr>
              <a:t>ARIZONA CIVIL RIGHTS ACT</a:t>
            </a:r>
          </a:p>
          <a:p>
            <a:pPr algn="ctr"/>
            <a:endParaRPr lang="en-US" sz="2400" dirty="0">
              <a:latin typeface="Aptos" panose="020B0004020202020204" pitchFamily="34" charset="0"/>
            </a:endParaRPr>
          </a:p>
          <a:p>
            <a:r>
              <a:rPr lang="en-US" sz="2400" dirty="0">
                <a:latin typeface="Aptos" panose="020B0004020202020204" pitchFamily="34" charset="0"/>
              </a:rPr>
              <a:t>Prohibits Discrimination </a:t>
            </a:r>
          </a:p>
          <a:p>
            <a:pPr marL="742950" lvl="1" indent="-285750">
              <a:buFont typeface="Arial" panose="020B0604020202020204" pitchFamily="34" charset="0"/>
              <a:buChar char="•"/>
            </a:pPr>
            <a:r>
              <a:rPr lang="en-US" sz="2400" dirty="0">
                <a:latin typeface="Aptos" panose="020B0004020202020204" pitchFamily="34" charset="0"/>
              </a:rPr>
              <a:t>Race</a:t>
            </a:r>
          </a:p>
          <a:p>
            <a:pPr marL="742950" lvl="1" indent="-285750">
              <a:buFont typeface="Arial" panose="020B0604020202020204" pitchFamily="34" charset="0"/>
              <a:buChar char="•"/>
            </a:pPr>
            <a:r>
              <a:rPr lang="en-US" sz="2400" dirty="0">
                <a:latin typeface="Aptos" panose="020B0004020202020204" pitchFamily="34" charset="0"/>
              </a:rPr>
              <a:t>Color</a:t>
            </a:r>
          </a:p>
          <a:p>
            <a:pPr marL="742950" lvl="1" indent="-285750">
              <a:buFont typeface="Arial" panose="020B0604020202020204" pitchFamily="34" charset="0"/>
              <a:buChar char="•"/>
            </a:pPr>
            <a:r>
              <a:rPr lang="en-US" sz="2400" dirty="0">
                <a:latin typeface="Aptos" panose="020B0004020202020204" pitchFamily="34" charset="0"/>
              </a:rPr>
              <a:t>Sex</a:t>
            </a:r>
          </a:p>
          <a:p>
            <a:pPr marL="742950" lvl="1" indent="-285750">
              <a:buFont typeface="Arial" panose="020B0604020202020204" pitchFamily="34" charset="0"/>
              <a:buChar char="•"/>
            </a:pPr>
            <a:r>
              <a:rPr lang="en-US" sz="2400" dirty="0">
                <a:latin typeface="Aptos" panose="020B0004020202020204" pitchFamily="34" charset="0"/>
              </a:rPr>
              <a:t>Religion</a:t>
            </a:r>
          </a:p>
          <a:p>
            <a:pPr marL="742950" lvl="1" indent="-285750">
              <a:buFont typeface="Arial" panose="020B0604020202020204" pitchFamily="34" charset="0"/>
              <a:buChar char="•"/>
            </a:pPr>
            <a:r>
              <a:rPr lang="en-US" sz="2400" dirty="0">
                <a:latin typeface="Aptos" panose="020B0004020202020204" pitchFamily="34" charset="0"/>
              </a:rPr>
              <a:t>National Origin</a:t>
            </a:r>
          </a:p>
          <a:p>
            <a:pPr marL="742950" lvl="1" indent="-285750">
              <a:buFont typeface="Arial" panose="020B0604020202020204" pitchFamily="34" charset="0"/>
              <a:buChar char="•"/>
            </a:pPr>
            <a:r>
              <a:rPr lang="en-US" sz="2400" dirty="0">
                <a:latin typeface="Aptos" panose="020B0004020202020204" pitchFamily="34" charset="0"/>
              </a:rPr>
              <a:t>Age</a:t>
            </a:r>
          </a:p>
          <a:p>
            <a:pPr marL="742950" lvl="1" indent="-285750">
              <a:buFont typeface="Arial" panose="020B0604020202020204" pitchFamily="34" charset="0"/>
              <a:buChar char="•"/>
            </a:pPr>
            <a:r>
              <a:rPr lang="en-US" sz="2400" dirty="0">
                <a:latin typeface="Aptos" panose="020B0004020202020204" pitchFamily="34" charset="0"/>
              </a:rPr>
              <a:t>Physical or Mental Disability</a:t>
            </a:r>
          </a:p>
          <a:p>
            <a:pPr marL="742950" lvl="1" indent="-285750">
              <a:buFont typeface="Arial" panose="020B0604020202020204" pitchFamily="34" charset="0"/>
              <a:buChar char="•"/>
            </a:pPr>
            <a:r>
              <a:rPr lang="en-US" sz="2400" dirty="0">
                <a:latin typeface="Aptos" panose="020B0004020202020204" pitchFamily="34" charset="0"/>
              </a:rPr>
              <a:t>Genetic Testing Results</a:t>
            </a:r>
          </a:p>
          <a:p>
            <a:pPr marL="742950" lvl="1" indent="-285750">
              <a:buFont typeface="Arial" panose="020B0604020202020204" pitchFamily="34" charset="0"/>
              <a:buChar char="•"/>
            </a:pPr>
            <a:r>
              <a:rPr lang="en-US" sz="2400" dirty="0">
                <a:latin typeface="Aptos" panose="020B0004020202020204" pitchFamily="34" charset="0"/>
              </a:rPr>
              <a:t>Pregnancy/Maternity</a:t>
            </a:r>
          </a:p>
          <a:p>
            <a:r>
              <a:rPr lang="en-US" sz="2400" dirty="0">
                <a:latin typeface="Aptos" panose="020B0004020202020204" pitchFamily="34" charset="0"/>
              </a:rPr>
              <a:t>Hostile Work Environment</a:t>
            </a:r>
            <a:br>
              <a:rPr lang="en-US" sz="2400" dirty="0">
                <a:latin typeface="Aptos" panose="020B0004020202020204" pitchFamily="34" charset="0"/>
              </a:rPr>
            </a:br>
            <a:r>
              <a:rPr lang="en-US" sz="2400" dirty="0">
                <a:latin typeface="Aptos" panose="020B0004020202020204" pitchFamily="34" charset="0"/>
              </a:rPr>
              <a:t>Prohibits Retaliation</a:t>
            </a:r>
          </a:p>
          <a:p>
            <a:pPr marL="285750" indent="-285750">
              <a:buFont typeface="Arial" panose="020B0604020202020204" pitchFamily="34" charset="0"/>
              <a:buChar char="•"/>
            </a:pPr>
            <a:endParaRPr lang="en-US" sz="2400" dirty="0">
              <a:latin typeface="Aptos" panose="020B0004020202020204" pitchFamily="34" charset="0"/>
            </a:endParaRPr>
          </a:p>
        </p:txBody>
      </p:sp>
      <p:pic>
        <p:nvPicPr>
          <p:cNvPr id="7" name="Picture 6" descr="A group of men in suits">
            <a:extLst>
              <a:ext uri="{FF2B5EF4-FFF2-40B4-BE49-F238E27FC236}">
                <a16:creationId xmlns:a16="http://schemas.microsoft.com/office/drawing/2014/main" id="{77AB25F1-0E23-F8E5-8E82-2610752F9C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98676">
            <a:off x="4982856" y="3033296"/>
            <a:ext cx="3014966" cy="1677215"/>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34D91BE8-C4D2-47F4-4D13-7DBD0D37582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405913">
            <a:off x="7523306" y="2188871"/>
            <a:ext cx="1160318" cy="1450398"/>
          </a:xfrm>
          <a:prstGeom prst="rect">
            <a:avLst/>
          </a:prstGeom>
        </p:spPr>
      </p:pic>
      <p:pic>
        <p:nvPicPr>
          <p:cNvPr id="14" name="Picture 13" descr="A person in a suit and hat&#10;&#10;Description automatically generated">
            <a:extLst>
              <a:ext uri="{FF2B5EF4-FFF2-40B4-BE49-F238E27FC236}">
                <a16:creationId xmlns:a16="http://schemas.microsoft.com/office/drawing/2014/main" id="{BD1760AC-CA11-63EC-D929-C4E8FCFE1A1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045541" y="4678831"/>
            <a:ext cx="1943137" cy="1163453"/>
          </a:xfrm>
          <a:prstGeom prst="rect">
            <a:avLst/>
          </a:prstGeom>
        </p:spPr>
      </p:pic>
    </p:spTree>
    <p:extLst>
      <p:ext uri="{BB962C8B-B14F-4D97-AF65-F5344CB8AC3E}">
        <p14:creationId xmlns:p14="http://schemas.microsoft.com/office/powerpoint/2010/main" val="123495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91C2F78B-DEE8-4195-A196-DFC51BDAD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A1D79D08-4BE8-4799-BE09-5078DFEE2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1" name="Straight Connector 50">
            <a:extLst>
              <a:ext uri="{FF2B5EF4-FFF2-40B4-BE49-F238E27FC236}">
                <a16:creationId xmlns:a16="http://schemas.microsoft.com/office/drawing/2014/main" id="{C95D65A1-16CB-407F-993F-2A6D59BCC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3870"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CB5B957-AEE5-26D2-DF02-670E11210D43}"/>
              </a:ext>
            </a:extLst>
          </p:cNvPr>
          <p:cNvSpPr txBox="1"/>
          <p:nvPr/>
        </p:nvSpPr>
        <p:spPr>
          <a:xfrm>
            <a:off x="9838472" y="6657944"/>
            <a:ext cx="235352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mdgovpics/4078696940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3" name="Title 12">
            <a:extLst>
              <a:ext uri="{FF2B5EF4-FFF2-40B4-BE49-F238E27FC236}">
                <a16:creationId xmlns:a16="http://schemas.microsoft.com/office/drawing/2014/main" id="{F179B07D-CA47-26C8-A7FF-2C8F06BC9ED1}"/>
              </a:ext>
            </a:extLst>
          </p:cNvPr>
          <p:cNvSpPr>
            <a:spLocks noGrp="1"/>
          </p:cNvSpPr>
          <p:nvPr>
            <p:ph type="title"/>
          </p:nvPr>
        </p:nvSpPr>
        <p:spPr>
          <a:xfrm>
            <a:off x="1143000" y="1600199"/>
            <a:ext cx="3932237" cy="4181163"/>
          </a:xfrm>
        </p:spPr>
        <p:txBody>
          <a:bodyPr>
            <a:noAutofit/>
          </a:bodyPr>
          <a:lstStyle/>
          <a:p>
            <a:r>
              <a:rPr lang="en-US" sz="6000" dirty="0">
                <a:latin typeface="Aptos" panose="020B0004020202020204" pitchFamily="34" charset="0"/>
              </a:rPr>
              <a:t>Who Do THESE LAWS APPLY TO?</a:t>
            </a:r>
          </a:p>
        </p:txBody>
      </p:sp>
      <p:pic>
        <p:nvPicPr>
          <p:cNvPr id="10" name="Content Placeholder 9" descr="A group of people posing for a photo&#10;&#10;Description automatically generated">
            <a:extLst>
              <a:ext uri="{FF2B5EF4-FFF2-40B4-BE49-F238E27FC236}">
                <a16:creationId xmlns:a16="http://schemas.microsoft.com/office/drawing/2014/main" id="{6828A4E2-8E66-8B34-49FC-DBF51BD11E9F}"/>
              </a:ext>
            </a:extLst>
          </p:cNvPr>
          <p:cNvPicPr>
            <a:picLocks noChangeAspect="1"/>
          </p:cNvPicPr>
          <p:nvPr/>
        </p:nvPicPr>
        <p:blipFill rotWithShape="1">
          <a:blip r:embed="rId5">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493" r="34201" b="-1"/>
          <a:stretch/>
        </p:blipFill>
        <p:spPr>
          <a:xfrm>
            <a:off x="5280193" y="10"/>
            <a:ext cx="6911808" cy="6857990"/>
          </a:xfrm>
          <a:custGeom>
            <a:avLst/>
            <a:gdLst/>
            <a:ahLst/>
            <a:cxnLst/>
            <a:rect l="l" t="t" r="r" b="b"/>
            <a:pathLst>
              <a:path w="6911808" h="6858000">
                <a:moveTo>
                  <a:pt x="6001291" y="0"/>
                </a:moveTo>
                <a:lnTo>
                  <a:pt x="6010593" y="0"/>
                </a:lnTo>
                <a:lnTo>
                  <a:pt x="6911808" y="0"/>
                </a:lnTo>
                <a:lnTo>
                  <a:pt x="6911808" y="6858000"/>
                </a:lnTo>
                <a:lnTo>
                  <a:pt x="6094479" y="6858000"/>
                </a:lnTo>
                <a:lnTo>
                  <a:pt x="6001291" y="6858000"/>
                </a:lnTo>
                <a:lnTo>
                  <a:pt x="2229335" y="6858000"/>
                </a:lnTo>
                <a:lnTo>
                  <a:pt x="1633138" y="6858000"/>
                </a:lnTo>
                <a:lnTo>
                  <a:pt x="0" y="6858000"/>
                </a:lnTo>
                <a:lnTo>
                  <a:pt x="6001291" y="10614"/>
                </a:lnTo>
                <a:close/>
              </a:path>
            </a:pathLst>
          </a:custGeom>
        </p:spPr>
      </p:pic>
    </p:spTree>
    <p:extLst>
      <p:ext uri="{BB962C8B-B14F-4D97-AF65-F5344CB8AC3E}">
        <p14:creationId xmlns:p14="http://schemas.microsoft.com/office/powerpoint/2010/main" val="324024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posing for a photo&#10;&#10;Description automatically generated">
            <a:extLst>
              <a:ext uri="{FF2B5EF4-FFF2-40B4-BE49-F238E27FC236}">
                <a16:creationId xmlns:a16="http://schemas.microsoft.com/office/drawing/2014/main" id="{C9CBC48C-C6F6-6B1B-8799-25D3DC259E5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381" r="27096"/>
          <a:stretch/>
        </p:blipFill>
        <p:spPr>
          <a:xfrm>
            <a:off x="-2413" y="10"/>
            <a:ext cx="10458178" cy="6857990"/>
          </a:xfrm>
          <a:custGeom>
            <a:avLst/>
            <a:gdLst/>
            <a:ahLst/>
            <a:cxnLst/>
            <a:rect l="l" t="t" r="r" b="b"/>
            <a:pathLst>
              <a:path w="10458178" h="6858000">
                <a:moveTo>
                  <a:pt x="6010593" y="0"/>
                </a:moveTo>
                <a:lnTo>
                  <a:pt x="8228844" y="0"/>
                </a:lnTo>
                <a:lnTo>
                  <a:pt x="8239927" y="0"/>
                </a:lnTo>
                <a:lnTo>
                  <a:pt x="10458178" y="0"/>
                </a:lnTo>
                <a:lnTo>
                  <a:pt x="4447586" y="6858000"/>
                </a:lnTo>
                <a:lnTo>
                  <a:pt x="2229335" y="6858000"/>
                </a:lnTo>
                <a:lnTo>
                  <a:pt x="2218251" y="6858000"/>
                </a:lnTo>
                <a:lnTo>
                  <a:pt x="0" y="6858000"/>
                </a:lnTo>
                <a:close/>
              </a:path>
            </a:pathLst>
          </a:custGeom>
        </p:spPr>
      </p:pic>
      <p:sp>
        <p:nvSpPr>
          <p:cNvPr id="2" name="Title 1">
            <a:extLst>
              <a:ext uri="{FF2B5EF4-FFF2-40B4-BE49-F238E27FC236}">
                <a16:creationId xmlns:a16="http://schemas.microsoft.com/office/drawing/2014/main" id="{2118069F-0B3C-F84B-35F9-DF62DADC57CB}"/>
              </a:ext>
            </a:extLst>
          </p:cNvPr>
          <p:cNvSpPr>
            <a:spLocks noGrp="1"/>
          </p:cNvSpPr>
          <p:nvPr>
            <p:ph type="title"/>
          </p:nvPr>
        </p:nvSpPr>
        <p:spPr>
          <a:xfrm>
            <a:off x="206478" y="97654"/>
            <a:ext cx="6093870" cy="2905605"/>
          </a:xfrm>
        </p:spPr>
        <p:txBody>
          <a:bodyPr vert="horz" lIns="91440" tIns="45720" rIns="91440" bIns="45720" rtlCol="0" anchor="t">
            <a:noAutofit/>
          </a:bodyPr>
          <a:lstStyle/>
          <a:p>
            <a:pPr>
              <a:lnSpc>
                <a:spcPct val="90000"/>
              </a:lnSpc>
            </a:pPr>
            <a:r>
              <a:rPr lang="en-US" sz="5400" cap="all" spc="300" dirty="0">
                <a:latin typeface="Aptos" panose="020B0004020202020204"/>
              </a:rPr>
              <a:t>What is Harassment?</a:t>
            </a:r>
          </a:p>
        </p:txBody>
      </p:sp>
      <p:sp>
        <p:nvSpPr>
          <p:cNvPr id="8" name="Freeform: Shape 7">
            <a:extLst>
              <a:ext uri="{FF2B5EF4-FFF2-40B4-BE49-F238E27FC236}">
                <a16:creationId xmlns:a16="http://schemas.microsoft.com/office/drawing/2014/main" id="{046353B2-C54A-470C-8F7B-7471894E2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06675" y="0"/>
            <a:ext cx="6885325" cy="6858000"/>
          </a:xfrm>
          <a:custGeom>
            <a:avLst/>
            <a:gdLst>
              <a:gd name="connsiteX0" fmla="*/ 0 w 6885325"/>
              <a:gd name="connsiteY0" fmla="*/ 0 h 6858000"/>
              <a:gd name="connsiteX1" fmla="*/ 6885325 w 6885325"/>
              <a:gd name="connsiteY1" fmla="*/ 0 h 6858000"/>
              <a:gd name="connsiteX2" fmla="*/ 6885323 w 6885325"/>
              <a:gd name="connsiteY2" fmla="*/ 2 h 6858000"/>
              <a:gd name="connsiteX3" fmla="*/ 6885322 w 6885325"/>
              <a:gd name="connsiteY3" fmla="*/ 4 h 6858000"/>
              <a:gd name="connsiteX4" fmla="*/ 874733 w 6885325"/>
              <a:gd name="connsiteY4" fmla="*/ 6858000 h 6858000"/>
              <a:gd name="connsiteX5" fmla="*/ 0 w 68853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5325" h="6858000">
                <a:moveTo>
                  <a:pt x="0" y="0"/>
                </a:moveTo>
                <a:lnTo>
                  <a:pt x="6885325" y="0"/>
                </a:lnTo>
                <a:lnTo>
                  <a:pt x="6885323" y="2"/>
                </a:lnTo>
                <a:cubicBezTo>
                  <a:pt x="6885323" y="3"/>
                  <a:pt x="6885322" y="3"/>
                  <a:pt x="6885322" y="4"/>
                </a:cubicBezTo>
                <a:lnTo>
                  <a:pt x="874733"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CF10B9D-9678-8035-8C2D-41689A80E495}"/>
              </a:ext>
            </a:extLst>
          </p:cNvPr>
          <p:cNvSpPr>
            <a:spLocks noGrp="1"/>
          </p:cNvSpPr>
          <p:nvPr>
            <p:ph idx="1"/>
          </p:nvPr>
        </p:nvSpPr>
        <p:spPr>
          <a:xfrm>
            <a:off x="7910004" y="2334827"/>
            <a:ext cx="4155417" cy="4101484"/>
          </a:xfrm>
        </p:spPr>
        <p:txBody>
          <a:bodyPr vert="horz" lIns="91440" tIns="45720" rIns="91440" bIns="45720" rtlCol="0" anchor="b">
            <a:noAutofit/>
          </a:bodyPr>
          <a:lstStyle/>
          <a:p>
            <a:pPr marL="0" indent="0">
              <a:lnSpc>
                <a:spcPct val="110000"/>
              </a:lnSpc>
              <a:buNone/>
            </a:pPr>
            <a:r>
              <a:rPr lang="en-US" sz="2800" dirty="0">
                <a:latin typeface="Aptos" panose="020B0004020202020204" pitchFamily="34" charset="0"/>
              </a:rPr>
              <a:t>Hostile Work Environment</a:t>
            </a:r>
          </a:p>
          <a:p>
            <a:pPr marL="685800" lvl="1" indent="-457200">
              <a:lnSpc>
                <a:spcPct val="110000"/>
              </a:lnSpc>
              <a:buFont typeface="Arial" panose="020B0604020202020204" pitchFamily="34" charset="0"/>
              <a:buChar char="•"/>
            </a:pPr>
            <a:r>
              <a:rPr lang="en-US" sz="2600" dirty="0">
                <a:latin typeface="Aptos" panose="020B0004020202020204" pitchFamily="34" charset="0"/>
              </a:rPr>
              <a:t>	</a:t>
            </a:r>
            <a:r>
              <a:rPr lang="en-US" sz="2600" i="0" dirty="0">
                <a:latin typeface="Aptos" panose="020B0004020202020204" pitchFamily="34" charset="0"/>
              </a:rPr>
              <a:t>Verbal or Physical Conduct</a:t>
            </a:r>
          </a:p>
          <a:p>
            <a:pPr lvl="2">
              <a:lnSpc>
                <a:spcPct val="110000"/>
              </a:lnSpc>
            </a:pPr>
            <a:r>
              <a:rPr lang="en-US" sz="2400" dirty="0">
                <a:latin typeface="Aptos" panose="020B0004020202020204" pitchFamily="34" charset="0"/>
              </a:rPr>
              <a:t>	Unwelcome</a:t>
            </a:r>
          </a:p>
          <a:p>
            <a:pPr marL="685800" lvl="1" indent="-457200">
              <a:lnSpc>
                <a:spcPct val="110000"/>
              </a:lnSpc>
              <a:buFont typeface="Arial" panose="020B0604020202020204" pitchFamily="34" charset="0"/>
              <a:buChar char="•"/>
            </a:pPr>
            <a:r>
              <a:rPr lang="en-US" sz="2600" i="0" dirty="0">
                <a:latin typeface="Aptos" panose="020B0004020202020204" pitchFamily="34" charset="0"/>
              </a:rPr>
              <a:t>	Severe or Pervasive</a:t>
            </a:r>
          </a:p>
          <a:p>
            <a:pPr marL="0" indent="0">
              <a:lnSpc>
                <a:spcPct val="110000"/>
              </a:lnSpc>
              <a:buNone/>
            </a:pPr>
            <a:r>
              <a:rPr lang="en-US" sz="2800" dirty="0">
                <a:latin typeface="Aptos" panose="020B0004020202020204" pitchFamily="34" charset="0"/>
              </a:rPr>
              <a:t>Quid Pro Quo</a:t>
            </a:r>
          </a:p>
        </p:txBody>
      </p:sp>
    </p:spTree>
    <p:extLst>
      <p:ext uri="{BB962C8B-B14F-4D97-AF65-F5344CB8AC3E}">
        <p14:creationId xmlns:p14="http://schemas.microsoft.com/office/powerpoint/2010/main" val="324315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ouple of men wearing hats and ties&#10;&#10;Description automatically generated">
            <a:extLst>
              <a:ext uri="{FF2B5EF4-FFF2-40B4-BE49-F238E27FC236}">
                <a16:creationId xmlns:a16="http://schemas.microsoft.com/office/drawing/2014/main" id="{A4E14BFE-6F6A-AFE7-31F0-B39601A06B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70864" y="1158330"/>
            <a:ext cx="5313883" cy="3547017"/>
          </a:xfrm>
          <a:prstGeom prst="rect">
            <a:avLst/>
          </a:prstGeom>
        </p:spPr>
      </p:pic>
      <p:cxnSp>
        <p:nvCxnSpPr>
          <p:cNvPr id="15" name="Straight Connector 14">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C80A51-D378-FDFC-4E4E-C17DD371E720}"/>
              </a:ext>
            </a:extLst>
          </p:cNvPr>
          <p:cNvSpPr>
            <a:spLocks noGrp="1"/>
          </p:cNvSpPr>
          <p:nvPr>
            <p:ph type="title"/>
          </p:nvPr>
        </p:nvSpPr>
        <p:spPr>
          <a:xfrm>
            <a:off x="1143001" y="56192"/>
            <a:ext cx="5999018" cy="1360898"/>
          </a:xfrm>
        </p:spPr>
        <p:txBody>
          <a:bodyPr>
            <a:normAutofit/>
          </a:bodyPr>
          <a:lstStyle/>
          <a:p>
            <a:r>
              <a:rPr lang="en-US" sz="5400" dirty="0">
                <a:latin typeface="Aptos" panose="020B0004020202020204" pitchFamily="34" charset="0"/>
              </a:rPr>
              <a:t>Remedies</a:t>
            </a:r>
          </a:p>
        </p:txBody>
      </p:sp>
      <p:sp>
        <p:nvSpPr>
          <p:cNvPr id="3" name="Content Placeholder 2">
            <a:extLst>
              <a:ext uri="{FF2B5EF4-FFF2-40B4-BE49-F238E27FC236}">
                <a16:creationId xmlns:a16="http://schemas.microsoft.com/office/drawing/2014/main" id="{3164E9FE-D536-6A6F-C958-04036DDDABD7}"/>
              </a:ext>
            </a:extLst>
          </p:cNvPr>
          <p:cNvSpPr>
            <a:spLocks noGrp="1"/>
          </p:cNvSpPr>
          <p:nvPr>
            <p:ph idx="1"/>
          </p:nvPr>
        </p:nvSpPr>
        <p:spPr>
          <a:xfrm>
            <a:off x="1143001" y="1349409"/>
            <a:ext cx="4953000" cy="4549735"/>
          </a:xfrm>
        </p:spPr>
        <p:txBody>
          <a:bodyPr anchor="t">
            <a:noAutofit/>
          </a:bodyPr>
          <a:lstStyle/>
          <a:p>
            <a:r>
              <a:rPr lang="en-US" sz="2400" dirty="0">
                <a:latin typeface="Aptos" panose="020B0004020202020204" pitchFamily="34" charset="0"/>
              </a:rPr>
              <a:t>Order to Hire or Reinstate</a:t>
            </a:r>
          </a:p>
          <a:p>
            <a:r>
              <a:rPr lang="en-US" sz="2400" dirty="0">
                <a:latin typeface="Aptos" panose="020B0004020202020204" pitchFamily="34" charset="0"/>
              </a:rPr>
              <a:t>Back Pay</a:t>
            </a:r>
          </a:p>
          <a:p>
            <a:r>
              <a:rPr lang="en-US" sz="2400" dirty="0">
                <a:latin typeface="Aptos" panose="020B0004020202020204" pitchFamily="34" charset="0"/>
              </a:rPr>
              <a:t>Front Pay</a:t>
            </a:r>
          </a:p>
          <a:p>
            <a:r>
              <a:rPr lang="en-US" sz="2400" dirty="0">
                <a:latin typeface="Aptos" panose="020B0004020202020204" pitchFamily="34" charset="0"/>
              </a:rPr>
              <a:t>Attorney’s Fees</a:t>
            </a:r>
          </a:p>
          <a:p>
            <a:r>
              <a:rPr lang="en-US" sz="2400" dirty="0">
                <a:latin typeface="Aptos" panose="020B0004020202020204" pitchFamily="34" charset="0"/>
              </a:rPr>
              <a:t>Compensatory Damages</a:t>
            </a:r>
          </a:p>
          <a:p>
            <a:r>
              <a:rPr lang="en-US" sz="2400" dirty="0">
                <a:latin typeface="Aptos" panose="020B0004020202020204" pitchFamily="34" charset="0"/>
              </a:rPr>
              <a:t>Punitive Damages</a:t>
            </a:r>
          </a:p>
          <a:p>
            <a:r>
              <a:rPr lang="en-US" sz="2400" dirty="0">
                <a:latin typeface="Aptos" panose="020B0004020202020204" pitchFamily="34" charset="0"/>
              </a:rPr>
              <a:t>Liquidated Damages for Willful Violations</a:t>
            </a:r>
          </a:p>
        </p:txBody>
      </p:sp>
    </p:spTree>
    <p:extLst>
      <p:ext uri="{BB962C8B-B14F-4D97-AF65-F5344CB8AC3E}">
        <p14:creationId xmlns:p14="http://schemas.microsoft.com/office/powerpoint/2010/main" val="338404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53FA3D2-36A6-A2C8-DCA9-57227FFD37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686" r="12686"/>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562C8-2F41-AA81-94AF-6A120EDF9E46}"/>
              </a:ext>
            </a:extLst>
          </p:cNvPr>
          <p:cNvSpPr>
            <a:spLocks noGrp="1"/>
          </p:cNvSpPr>
          <p:nvPr>
            <p:ph type="title"/>
          </p:nvPr>
        </p:nvSpPr>
        <p:spPr>
          <a:xfrm>
            <a:off x="681362" y="198232"/>
            <a:ext cx="8338350" cy="1360898"/>
          </a:xfrm>
        </p:spPr>
        <p:txBody>
          <a:bodyPr>
            <a:noAutofit/>
          </a:bodyPr>
          <a:lstStyle/>
          <a:p>
            <a:r>
              <a:rPr lang="en-US" sz="5400" dirty="0">
                <a:latin typeface="Aptos" panose="020B0004020202020204" pitchFamily="34" charset="0"/>
              </a:rPr>
              <a:t>What Are Your Obligations?</a:t>
            </a:r>
          </a:p>
        </p:txBody>
      </p:sp>
      <p:sp>
        <p:nvSpPr>
          <p:cNvPr id="3" name="Content Placeholder 2">
            <a:extLst>
              <a:ext uri="{FF2B5EF4-FFF2-40B4-BE49-F238E27FC236}">
                <a16:creationId xmlns:a16="http://schemas.microsoft.com/office/drawing/2014/main" id="{9B0E799D-57F1-E99F-0E28-48201918657C}"/>
              </a:ext>
            </a:extLst>
          </p:cNvPr>
          <p:cNvSpPr>
            <a:spLocks noGrp="1"/>
          </p:cNvSpPr>
          <p:nvPr>
            <p:ph idx="1"/>
          </p:nvPr>
        </p:nvSpPr>
        <p:spPr>
          <a:xfrm>
            <a:off x="381740" y="2039064"/>
            <a:ext cx="4880168" cy="3840171"/>
          </a:xfrm>
        </p:spPr>
        <p:txBody>
          <a:bodyPr>
            <a:noAutofit/>
          </a:bodyPr>
          <a:lstStyle/>
          <a:p>
            <a:r>
              <a:rPr lang="en-US" sz="2400" dirty="0">
                <a:latin typeface="Aptos" panose="020B0004020202020204" pitchFamily="34" charset="0"/>
              </a:rPr>
              <a:t>Anti-harassment/Bullying Policy</a:t>
            </a:r>
          </a:p>
          <a:p>
            <a:r>
              <a:rPr lang="en-US" sz="2400" dirty="0">
                <a:latin typeface="Aptos" panose="020B0004020202020204" pitchFamily="34" charset="0"/>
              </a:rPr>
              <a:t>House and Club Rules</a:t>
            </a:r>
          </a:p>
          <a:p>
            <a:r>
              <a:rPr lang="en-US" sz="2400" dirty="0">
                <a:latin typeface="Aptos" panose="020B0004020202020204" pitchFamily="34" charset="0"/>
              </a:rPr>
              <a:t>Authority of Bartenders/Employees</a:t>
            </a:r>
          </a:p>
          <a:p>
            <a:r>
              <a:rPr lang="en-US" sz="2400" dirty="0">
                <a:latin typeface="Aptos" panose="020B0004020202020204" pitchFamily="34" charset="0"/>
              </a:rPr>
              <a:t>Responsibility of E-Board</a:t>
            </a:r>
          </a:p>
          <a:p>
            <a:r>
              <a:rPr lang="en-US" sz="2400" dirty="0">
                <a:latin typeface="Aptos" panose="020B0004020202020204" pitchFamily="34" charset="0"/>
              </a:rPr>
              <a:t>Responsibility of Post Officers</a:t>
            </a:r>
          </a:p>
          <a:p>
            <a:r>
              <a:rPr lang="en-US" sz="2400" dirty="0">
                <a:latin typeface="Aptos" panose="020B0004020202020204" pitchFamily="34" charset="0"/>
              </a:rPr>
              <a:t>Responsibility of All Members</a:t>
            </a:r>
          </a:p>
        </p:txBody>
      </p:sp>
    </p:spTree>
    <p:extLst>
      <p:ext uri="{BB962C8B-B14F-4D97-AF65-F5344CB8AC3E}">
        <p14:creationId xmlns:p14="http://schemas.microsoft.com/office/powerpoint/2010/main" val="883941713"/>
      </p:ext>
    </p:extLst>
  </p:cSld>
  <p:clrMapOvr>
    <a:masterClrMapping/>
  </p:clrMapOvr>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TotalTime>
  <Words>515</Words>
  <Application>Microsoft Office PowerPoint</Application>
  <PresentationFormat>Widescreen</PresentationFormat>
  <Paragraphs>91</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Walbaum Display</vt:lpstr>
      <vt:lpstr>RegattaVTI</vt:lpstr>
      <vt:lpstr>Anti Harassment Training </vt:lpstr>
      <vt:lpstr>Anti-Harassment</vt:lpstr>
      <vt:lpstr>Anti-Harassment</vt:lpstr>
      <vt:lpstr>Anti-Harassment</vt:lpstr>
      <vt:lpstr>Anti-Harassment</vt:lpstr>
      <vt:lpstr>Who Do THESE LAWS APPLY TO?</vt:lpstr>
      <vt:lpstr>What is Harassment?</vt:lpstr>
      <vt:lpstr>Remedies</vt:lpstr>
      <vt:lpstr>What Are Your Obligations?</vt:lpstr>
      <vt:lpstr>Anti-harassment and Anti- Bullying are EVERY members’ responsibility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Harassment Training </dc:title>
  <dc:creator>Roberta Kimelton</dc:creator>
  <cp:lastModifiedBy>Bradley Heck</cp:lastModifiedBy>
  <cp:revision>9</cp:revision>
  <dcterms:created xsi:type="dcterms:W3CDTF">2024-06-29T12:49:33Z</dcterms:created>
  <dcterms:modified xsi:type="dcterms:W3CDTF">2025-11-07T18:00:55Z</dcterms:modified>
</cp:coreProperties>
</file>