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9711" y="424029"/>
            <a:ext cx="6672977" cy="5734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445895">
              <a:lnSpc>
                <a:spcPct val="100000"/>
              </a:lnSpc>
              <a:spcBef>
                <a:spcPts val="90"/>
              </a:spcBef>
            </a:pPr>
            <a:r>
              <a:rPr dirty="0" spc="-5"/>
              <a:t>Az </a:t>
            </a:r>
            <a:r>
              <a:rPr dirty="0"/>
              <a:t>American </a:t>
            </a:r>
            <a:r>
              <a:rPr dirty="0" spc="-5"/>
              <a:t>Legion</a:t>
            </a:r>
            <a:r>
              <a:rPr dirty="0" spc="-80"/>
              <a:t> </a:t>
            </a:r>
            <a:r>
              <a:rPr dirty="0" spc="-5"/>
              <a:t>College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1848" y="1539598"/>
            <a:ext cx="6637655" cy="790511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1133475">
              <a:lnSpc>
                <a:spcPct val="100000"/>
              </a:lnSpc>
              <a:spcBef>
                <a:spcPts val="90"/>
              </a:spcBef>
            </a:pPr>
            <a:r>
              <a:rPr dirty="0" sz="3600" spc="-5" b="1">
                <a:latin typeface="Calibri"/>
                <a:cs typeface="Calibri"/>
              </a:rPr>
              <a:t>January 23,24, &amp; 25,</a:t>
            </a:r>
            <a:r>
              <a:rPr dirty="0" sz="3600" spc="-55" b="1">
                <a:latin typeface="Calibri"/>
                <a:cs typeface="Calibri"/>
              </a:rPr>
              <a:t> </a:t>
            </a:r>
            <a:r>
              <a:rPr dirty="0" sz="3600" spc="-5" b="1">
                <a:latin typeface="Calibri"/>
                <a:cs typeface="Calibri"/>
              </a:rPr>
              <a:t>2026</a:t>
            </a:r>
            <a:endParaRPr sz="3600">
              <a:latin typeface="Calibri"/>
              <a:cs typeface="Calibri"/>
            </a:endParaRPr>
          </a:p>
          <a:p>
            <a:pPr algn="ctr" marL="10795">
              <a:lnSpc>
                <a:spcPct val="100000"/>
              </a:lnSpc>
              <a:spcBef>
                <a:spcPts val="85"/>
              </a:spcBef>
            </a:pPr>
            <a:r>
              <a:rPr dirty="0" sz="3600" spc="-5" b="1">
                <a:latin typeface="Calibri"/>
                <a:cs typeface="Calibri"/>
              </a:rPr>
              <a:t>at</a:t>
            </a:r>
            <a:endParaRPr sz="3600">
              <a:latin typeface="Calibri"/>
              <a:cs typeface="Calibri"/>
            </a:endParaRPr>
          </a:p>
          <a:p>
            <a:pPr algn="ctr" marL="12700" marR="5080">
              <a:lnSpc>
                <a:spcPts val="4390"/>
              </a:lnSpc>
              <a:spcBef>
                <a:spcPts val="160"/>
              </a:spcBef>
            </a:pPr>
            <a:r>
              <a:rPr dirty="0" sz="3600" spc="-5" b="1">
                <a:latin typeface="Calibri"/>
                <a:cs typeface="Calibri"/>
              </a:rPr>
              <a:t>Post 68 - William D. Aviles</a:t>
            </a:r>
            <a:r>
              <a:rPr dirty="0" sz="3600" spc="-45" b="1">
                <a:latin typeface="Calibri"/>
                <a:cs typeface="Calibri"/>
              </a:rPr>
              <a:t> </a:t>
            </a:r>
            <a:r>
              <a:rPr dirty="0" sz="3600" spc="-5" b="1">
                <a:latin typeface="Calibri"/>
                <a:cs typeface="Calibri"/>
              </a:rPr>
              <a:t>Sahuaro  4724 S 12th </a:t>
            </a:r>
            <a:r>
              <a:rPr dirty="0" sz="3600" b="1">
                <a:latin typeface="Calibri"/>
                <a:cs typeface="Calibri"/>
              </a:rPr>
              <a:t>Ave, </a:t>
            </a:r>
            <a:r>
              <a:rPr dirty="0" sz="3600" spc="-5" b="1">
                <a:latin typeface="Calibri"/>
                <a:cs typeface="Calibri"/>
              </a:rPr>
              <a:t>Tucson, AZ</a:t>
            </a:r>
            <a:r>
              <a:rPr dirty="0" sz="3600" spc="-80" b="1">
                <a:latin typeface="Calibri"/>
                <a:cs typeface="Calibri"/>
              </a:rPr>
              <a:t> </a:t>
            </a:r>
            <a:r>
              <a:rPr dirty="0" sz="3600" spc="-5" b="1">
                <a:latin typeface="Calibri"/>
                <a:cs typeface="Calibri"/>
              </a:rPr>
              <a:t>85714</a:t>
            </a:r>
            <a:endParaRPr sz="3600">
              <a:latin typeface="Calibri"/>
              <a:cs typeface="Calibri"/>
            </a:endParaRPr>
          </a:p>
          <a:p>
            <a:pPr marL="352425" indent="-229235">
              <a:lnSpc>
                <a:spcPct val="100000"/>
              </a:lnSpc>
              <a:spcBef>
                <a:spcPts val="2295"/>
              </a:spcBef>
              <a:buFont typeface="Symbol"/>
              <a:buChar char=""/>
              <a:tabLst>
                <a:tab pos="353060" algn="l"/>
                <a:tab pos="1563370" algn="l"/>
              </a:tabLst>
            </a:pPr>
            <a:r>
              <a:rPr dirty="0" sz="1800" spc="-5" b="1">
                <a:latin typeface="Calibri"/>
                <a:cs typeface="Calibri"/>
              </a:rPr>
              <a:t>2022-2023:	52 </a:t>
            </a:r>
            <a:r>
              <a:rPr dirty="0" sz="1800" b="1">
                <a:latin typeface="Calibri"/>
                <a:cs typeface="Calibri"/>
              </a:rPr>
              <a:t>Leader</a:t>
            </a:r>
            <a:r>
              <a:rPr dirty="0" sz="1800" spc="-20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Graduates</a:t>
            </a:r>
            <a:endParaRPr sz="1800">
              <a:latin typeface="Calibri"/>
              <a:cs typeface="Calibri"/>
            </a:endParaRPr>
          </a:p>
          <a:p>
            <a:pPr marL="1179195">
              <a:lnSpc>
                <a:spcPct val="100000"/>
              </a:lnSpc>
              <a:spcBef>
                <a:spcPts val="35"/>
              </a:spcBef>
            </a:pPr>
            <a:r>
              <a:rPr dirty="0" sz="1800" spc="-5" b="1">
                <a:latin typeface="Calibri"/>
                <a:cs typeface="Calibri"/>
              </a:rPr>
              <a:t>(37 LEG, 17 </a:t>
            </a:r>
            <a:r>
              <a:rPr dirty="0" sz="1800" b="1">
                <a:latin typeface="Calibri"/>
                <a:cs typeface="Calibri"/>
              </a:rPr>
              <a:t>SAL </a:t>
            </a:r>
            <a:r>
              <a:rPr dirty="0" sz="1800" spc="-5" b="1">
                <a:latin typeface="Calibri"/>
                <a:cs typeface="Calibri"/>
              </a:rPr>
              <a:t>&amp; 9</a:t>
            </a:r>
            <a:r>
              <a:rPr dirty="0" sz="1800" spc="-2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ALA)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00">
              <a:latin typeface="Calibri"/>
              <a:cs typeface="Calibri"/>
            </a:endParaRPr>
          </a:p>
          <a:p>
            <a:pPr marL="352425" indent="-229235">
              <a:lnSpc>
                <a:spcPct val="100000"/>
              </a:lnSpc>
              <a:buFont typeface="Symbol"/>
              <a:buChar char=""/>
              <a:tabLst>
                <a:tab pos="353060" algn="l"/>
                <a:tab pos="1563370" algn="l"/>
              </a:tabLst>
            </a:pPr>
            <a:r>
              <a:rPr dirty="0" sz="1800" spc="-5" b="1">
                <a:latin typeface="Calibri"/>
                <a:cs typeface="Calibri"/>
              </a:rPr>
              <a:t>2023-2024:	48 </a:t>
            </a:r>
            <a:r>
              <a:rPr dirty="0" sz="1800" b="1">
                <a:latin typeface="Calibri"/>
                <a:cs typeface="Calibri"/>
              </a:rPr>
              <a:t>Leader</a:t>
            </a:r>
            <a:r>
              <a:rPr dirty="0" sz="1800" spc="-20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Graduates</a:t>
            </a:r>
            <a:endParaRPr sz="1800">
              <a:latin typeface="Calibri"/>
              <a:cs typeface="Calibri"/>
            </a:endParaRPr>
          </a:p>
          <a:p>
            <a:pPr marL="1179195">
              <a:lnSpc>
                <a:spcPct val="100000"/>
              </a:lnSpc>
              <a:spcBef>
                <a:spcPts val="35"/>
              </a:spcBef>
            </a:pPr>
            <a:r>
              <a:rPr dirty="0" sz="1800" spc="-5" b="1">
                <a:latin typeface="Calibri"/>
                <a:cs typeface="Calibri"/>
              </a:rPr>
              <a:t>(35 LEG, 10 </a:t>
            </a:r>
            <a:r>
              <a:rPr dirty="0" sz="1800" b="1">
                <a:latin typeface="Calibri"/>
                <a:cs typeface="Calibri"/>
              </a:rPr>
              <a:t>SAL </a:t>
            </a:r>
            <a:r>
              <a:rPr dirty="0" sz="1800" spc="-5" b="1">
                <a:latin typeface="Calibri"/>
                <a:cs typeface="Calibri"/>
              </a:rPr>
              <a:t>&amp; 14</a:t>
            </a:r>
            <a:r>
              <a:rPr dirty="0" sz="1800" spc="-20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ALA)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00">
              <a:latin typeface="Calibri"/>
              <a:cs typeface="Calibri"/>
            </a:endParaRPr>
          </a:p>
          <a:p>
            <a:pPr marL="352425" indent="-229235">
              <a:lnSpc>
                <a:spcPct val="100000"/>
              </a:lnSpc>
              <a:buFont typeface="Symbol"/>
              <a:buChar char=""/>
              <a:tabLst>
                <a:tab pos="353060" algn="l"/>
                <a:tab pos="1563370" algn="l"/>
              </a:tabLst>
            </a:pPr>
            <a:r>
              <a:rPr dirty="0" sz="1800" spc="-5" b="1">
                <a:latin typeface="Calibri"/>
                <a:cs typeface="Calibri"/>
              </a:rPr>
              <a:t>2024-2025:	49 </a:t>
            </a:r>
            <a:r>
              <a:rPr dirty="0" sz="1800" b="1">
                <a:latin typeface="Calibri"/>
                <a:cs typeface="Calibri"/>
              </a:rPr>
              <a:t>Leader</a:t>
            </a:r>
            <a:r>
              <a:rPr dirty="0" sz="1800" spc="-20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Graduates</a:t>
            </a:r>
            <a:endParaRPr sz="1800">
              <a:latin typeface="Calibri"/>
              <a:cs typeface="Calibri"/>
            </a:endParaRPr>
          </a:p>
          <a:p>
            <a:pPr marL="1266825">
              <a:lnSpc>
                <a:spcPct val="100000"/>
              </a:lnSpc>
              <a:spcBef>
                <a:spcPts val="35"/>
              </a:spcBef>
            </a:pPr>
            <a:r>
              <a:rPr dirty="0" sz="1800" spc="-5" b="1">
                <a:latin typeface="Calibri"/>
                <a:cs typeface="Calibri"/>
              </a:rPr>
              <a:t>(35 LEG, 11 </a:t>
            </a:r>
            <a:r>
              <a:rPr dirty="0" sz="1800" b="1">
                <a:latin typeface="Calibri"/>
                <a:cs typeface="Calibri"/>
              </a:rPr>
              <a:t>SAL </a:t>
            </a:r>
            <a:r>
              <a:rPr dirty="0" sz="1800" spc="-5" b="1">
                <a:latin typeface="Calibri"/>
                <a:cs typeface="Calibri"/>
              </a:rPr>
              <a:t>&amp; 15</a:t>
            </a:r>
            <a:r>
              <a:rPr dirty="0" sz="1800" spc="-2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ALA)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Calibri"/>
              <a:cs typeface="Calibri"/>
            </a:endParaRPr>
          </a:p>
          <a:p>
            <a:pPr marL="353060" marR="2272665" indent="-353060">
              <a:lnSpc>
                <a:spcPct val="101699"/>
              </a:lnSpc>
              <a:spcBef>
                <a:spcPts val="5"/>
              </a:spcBef>
              <a:buFont typeface="Symbol"/>
              <a:buChar char=""/>
              <a:tabLst>
                <a:tab pos="353060" algn="l"/>
              </a:tabLst>
            </a:pPr>
            <a:r>
              <a:rPr dirty="0" sz="1800" spc="-5" b="1">
                <a:latin typeface="Calibri"/>
                <a:cs typeface="Calibri"/>
              </a:rPr>
              <a:t>2025-2026: 22 </a:t>
            </a:r>
            <a:r>
              <a:rPr dirty="0" sz="1800" b="1">
                <a:latin typeface="Calibri"/>
                <a:cs typeface="Calibri"/>
              </a:rPr>
              <a:t>Leader </a:t>
            </a:r>
            <a:r>
              <a:rPr dirty="0" sz="1800" spc="-5" b="1">
                <a:latin typeface="Calibri"/>
                <a:cs typeface="Calibri"/>
              </a:rPr>
              <a:t>Graduates (To </a:t>
            </a:r>
            <a:r>
              <a:rPr dirty="0" sz="1800" b="1">
                <a:latin typeface="Calibri"/>
                <a:cs typeface="Calibri"/>
              </a:rPr>
              <a:t>Date)  </a:t>
            </a:r>
            <a:r>
              <a:rPr dirty="0" sz="1800" spc="-5" b="1">
                <a:latin typeface="Calibri"/>
                <a:cs typeface="Calibri"/>
              </a:rPr>
              <a:t>(19 LEG, 4 </a:t>
            </a:r>
            <a:r>
              <a:rPr dirty="0" sz="1800" b="1">
                <a:latin typeface="Calibri"/>
                <a:cs typeface="Calibri"/>
              </a:rPr>
              <a:t>SAL </a:t>
            </a:r>
            <a:r>
              <a:rPr dirty="0" sz="1800" spc="-5" b="1">
                <a:latin typeface="Calibri"/>
                <a:cs typeface="Calibri"/>
              </a:rPr>
              <a:t>&amp; 4</a:t>
            </a:r>
            <a:r>
              <a:rPr dirty="0" sz="1800" spc="-3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ALA)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Symbol"/>
              <a:buChar char=""/>
            </a:pPr>
            <a:endParaRPr sz="1900">
              <a:latin typeface="Calibri"/>
              <a:cs typeface="Calibri"/>
            </a:endParaRPr>
          </a:p>
          <a:p>
            <a:pPr marL="352425" indent="-229235">
              <a:lnSpc>
                <a:spcPct val="100000"/>
              </a:lnSpc>
              <a:buFont typeface="Symbol"/>
              <a:buChar char=""/>
              <a:tabLst>
                <a:tab pos="353060" algn="l"/>
              </a:tabLst>
            </a:pPr>
            <a:r>
              <a:rPr dirty="0" sz="1800" spc="-5" b="1">
                <a:latin typeface="Calibri"/>
                <a:cs typeface="Calibri"/>
              </a:rPr>
              <a:t>Classes</a:t>
            </a:r>
            <a:r>
              <a:rPr dirty="0" sz="1800" spc="-10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cover:</a:t>
            </a:r>
            <a:endParaRPr sz="1800">
              <a:latin typeface="Calibri"/>
              <a:cs typeface="Calibri"/>
            </a:endParaRPr>
          </a:p>
          <a:p>
            <a:pPr marL="352425" marR="2752090">
              <a:lnSpc>
                <a:spcPct val="101699"/>
              </a:lnSpc>
            </a:pPr>
            <a:r>
              <a:rPr dirty="0" sz="1800" spc="-5" b="1">
                <a:latin typeface="Calibri"/>
                <a:cs typeface="Calibri"/>
              </a:rPr>
              <a:t>Constitutions &amp; By-Laws, Resolutions  Financial Reporting, </a:t>
            </a:r>
            <a:r>
              <a:rPr dirty="0" sz="1800" b="1">
                <a:latin typeface="Calibri"/>
                <a:cs typeface="Calibri"/>
              </a:rPr>
              <a:t>IRS, </a:t>
            </a:r>
            <a:r>
              <a:rPr dirty="0" sz="1800" spc="-5" b="1">
                <a:latin typeface="Calibri"/>
                <a:cs typeface="Calibri"/>
              </a:rPr>
              <a:t>Corp</a:t>
            </a:r>
            <a:r>
              <a:rPr dirty="0" sz="1800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Comm</a:t>
            </a:r>
            <a:endParaRPr sz="1800">
              <a:latin typeface="Calibri"/>
              <a:cs typeface="Calibri"/>
            </a:endParaRPr>
          </a:p>
          <a:p>
            <a:pPr marL="352425" marR="1131570">
              <a:lnSpc>
                <a:spcPct val="101699"/>
              </a:lnSpc>
            </a:pPr>
            <a:r>
              <a:rPr dirty="0" sz="1800" b="1">
                <a:latin typeface="Calibri"/>
                <a:cs typeface="Calibri"/>
              </a:rPr>
              <a:t>Emblem </a:t>
            </a:r>
            <a:r>
              <a:rPr dirty="0" sz="1800" spc="-5" b="1">
                <a:latin typeface="Calibri"/>
                <a:cs typeface="Calibri"/>
              </a:rPr>
              <a:t>Usage, Leadership &amp; Mentoring, Membership  </a:t>
            </a:r>
            <a:r>
              <a:rPr dirty="0" sz="1800" b="1">
                <a:latin typeface="Calibri"/>
                <a:cs typeface="Calibri"/>
              </a:rPr>
              <a:t>Team Building </a:t>
            </a:r>
            <a:r>
              <a:rPr dirty="0" sz="1800" spc="-5" b="1">
                <a:latin typeface="Calibri"/>
                <a:cs typeface="Calibri"/>
              </a:rPr>
              <a:t>&amp; Protocol</a:t>
            </a:r>
            <a:r>
              <a:rPr dirty="0" sz="1800" spc="-40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Exercises</a:t>
            </a:r>
            <a:endParaRPr sz="1800">
              <a:latin typeface="Calibri"/>
              <a:cs typeface="Calibri"/>
            </a:endParaRPr>
          </a:p>
          <a:p>
            <a:pPr marL="352425" marR="3813810">
              <a:lnSpc>
                <a:spcPct val="101699"/>
              </a:lnSpc>
            </a:pPr>
            <a:r>
              <a:rPr dirty="0" sz="1800" spc="-5" b="1">
                <a:latin typeface="Calibri"/>
                <a:cs typeface="Calibri"/>
              </a:rPr>
              <a:t>Introduction to SAL &amp;</a:t>
            </a:r>
            <a:r>
              <a:rPr dirty="0" sz="1800" spc="-3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ALR  </a:t>
            </a:r>
            <a:r>
              <a:rPr dirty="0" sz="1800" spc="-5" b="1">
                <a:latin typeface="Calibri"/>
                <a:cs typeface="Calibri"/>
              </a:rPr>
              <a:t>Be The</a:t>
            </a:r>
            <a:r>
              <a:rPr dirty="0" sz="1800" spc="5" b="1">
                <a:latin typeface="Calibri"/>
                <a:cs typeface="Calibri"/>
              </a:rPr>
              <a:t> </a:t>
            </a:r>
            <a:r>
              <a:rPr dirty="0" sz="1800" spc="-5" b="1">
                <a:latin typeface="Calibri"/>
                <a:cs typeface="Calibri"/>
              </a:rPr>
              <a:t>One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13816" y="460248"/>
            <a:ext cx="1158239" cy="15057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Bill Board 08 Rev 1.docx</dc:title>
  <dcterms:created xsi:type="dcterms:W3CDTF">2025-11-07T18:09:49Z</dcterms:created>
  <dcterms:modified xsi:type="dcterms:W3CDTF">2025-11-07T18:09:49Z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2025-10-19T00:00:00Z</vt:filetime>
  </property>
  <property fmtid="{D5CDD505-2E9C-101B-9397-08002B2CF9AE}" pid="3" name="LastSaved">
    <vt:filetime>2025-11-07T00:00:00Z</vt:filetime>
  </property>
</Properties>
</file>